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7" r:id="rId2"/>
    <p:sldMasterId id="2147483685" r:id="rId3"/>
  </p:sldMasterIdLst>
  <p:notesMasterIdLst>
    <p:notesMasterId r:id="rId25"/>
  </p:notesMasterIdLst>
  <p:handoutMasterIdLst>
    <p:handoutMasterId r:id="rId26"/>
  </p:handoutMasterIdLst>
  <p:sldIdLst>
    <p:sldId id="272" r:id="rId4"/>
    <p:sldId id="285" r:id="rId5"/>
    <p:sldId id="274" r:id="rId6"/>
    <p:sldId id="266" r:id="rId7"/>
    <p:sldId id="273" r:id="rId8"/>
    <p:sldId id="265" r:id="rId9"/>
    <p:sldId id="267" r:id="rId10"/>
    <p:sldId id="269" r:id="rId11"/>
    <p:sldId id="280" r:id="rId12"/>
    <p:sldId id="276" r:id="rId13"/>
    <p:sldId id="286" r:id="rId14"/>
    <p:sldId id="288" r:id="rId15"/>
    <p:sldId id="291" r:id="rId16"/>
    <p:sldId id="284" r:id="rId17"/>
    <p:sldId id="277" r:id="rId18"/>
    <p:sldId id="293" r:id="rId19"/>
    <p:sldId id="283" r:id="rId20"/>
    <p:sldId id="289" r:id="rId21"/>
    <p:sldId id="292" r:id="rId22"/>
    <p:sldId id="282" r:id="rId23"/>
    <p:sldId id="275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sia CAHUZAC" initials="LC" lastIdx="1" clrIdx="0">
    <p:extLst>
      <p:ext uri="{19B8F6BF-5375-455C-9EA6-DF929625EA0E}">
        <p15:presenceInfo xmlns:p15="http://schemas.microsoft.com/office/powerpoint/2012/main" userId="Lessia CAHUZ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374" autoAdjust="0"/>
  </p:normalViewPr>
  <p:slideViewPr>
    <p:cSldViewPr snapToGrid="0">
      <p:cViewPr>
        <p:scale>
          <a:sx n="75" d="100"/>
          <a:sy n="75" d="100"/>
        </p:scale>
        <p:origin x="974" y="40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4332339-D252-2C4B-8B1B-1F4C695990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CC8CF7-7EA1-6A43-8BEE-FCF45F3822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33B0B-39AA-314A-B7BF-D9F44428ED26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87334B-F43A-7646-828D-8C9100CEE9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97EE23-E6A6-9747-8ACB-4179A6BE9F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33DBB-FA73-1544-89C0-6AE6C6F2C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382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AA37-C17A-49E7-AC1C-983C05D3B7BC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E46AD-1D55-4F46-97EE-28A23E318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4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46AD-1D55-4F46-97EE-28A23E318AF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27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46AD-1D55-4F46-97EE-28A23E318AF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00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46AD-1D55-4F46-97EE-28A23E318AF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95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46AD-1D55-4F46-97EE-28A23E318AF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99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46AD-1D55-4F46-97EE-28A23E318AF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30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6185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25696"/>
            <a:ext cx="9144000" cy="832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2C323-AF78-485C-861C-0DE64CF0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5CA931-9A31-46FA-A5AD-C85392B09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7A86E-03E1-4664-906C-1666FA5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3121B-9C2E-4B8F-BC7E-D53D1FEECF9F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2AF5D9-EC21-4714-A19B-AD98F21B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C3D893-67E8-49BF-AA48-4530115C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A8ED-8604-49DE-AA03-CF00F5F8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80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533EA-785D-4EA0-875C-2D8B6085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C8CD2C-02B3-4A89-8C8A-0A0EBC980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20863E-7DCF-478A-977D-CE1C77A5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EB9887-F975-496C-B078-32D81BDD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3121B-9C2E-4B8F-BC7E-D53D1FEECF9F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4B7A28-6378-4040-A948-FB1ADB39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E97621-E8E4-427A-88B0-89B27770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A8ED-8604-49DE-AA03-CF00F5F8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067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9D9CF-B49A-40B8-874B-DEAF8B90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D142E4-7DF9-482F-AC1C-7903D735C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EEB1B5-AB69-4DFD-B519-6DC2A9488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798492-62D8-4354-A458-29ADACD03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4E00BC-509E-43A3-B2BD-0B7CCEE95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EE1BD8-5AD6-4C47-959E-616A7016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3121B-9C2E-4B8F-BC7E-D53D1FEECF9F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80A87F-07EA-43C7-BAF9-EF76D777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5C179A-C23B-458F-9B3C-D40070F0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A8ED-8604-49DE-AA03-CF00F5F8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14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8D208-4E30-4E8A-AD30-B0D6DD85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5F802A-A5A7-40D2-BDAD-D3A5371B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3121B-9C2E-4B8F-BC7E-D53D1FEECF9F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C02570-26CC-472E-8878-41CC6894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3E5521-CF9B-4386-BAB9-FA01CB2F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A8ED-8604-49DE-AA03-CF00F5F8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58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B078432-B33F-4B34-9F63-1B5C6745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3121B-9C2E-4B8F-BC7E-D53D1FEECF9F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86B0B0-321D-48F9-A417-A3F5EC20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BDE6FB-C850-486E-BFE7-BFBEA23E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A8ED-8604-49DE-AA03-CF00F5F8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1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7BE55-405B-4317-8503-1171F3B8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FFD245-4085-4A00-A880-F49C8F7E8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3CAD71-961B-4CE5-9318-11717D5E6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275B8E-D6F1-40D0-A151-D9F6B5F7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3121B-9C2E-4B8F-BC7E-D53D1FEECF9F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3FE7BC-BFA9-4E78-96CC-82C800F6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2E1C57-70DA-469B-9DA9-C3FC4763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A8ED-8604-49DE-AA03-CF00F5F8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47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086FC-23A8-460A-ACD4-0E113866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F6ED47-2273-4FEC-B92F-6EBDE30E8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80975B-4081-44B6-9C96-CFEE6B1C2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5A7B62-6525-440E-BBDF-3EB5A3D2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3121B-9C2E-4B8F-BC7E-D53D1FEECF9F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ED94A0-12D8-4BDB-A737-73C6CAC8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5BC81F-9FDA-4FEC-A262-BC341C9F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A8ED-8604-49DE-AA03-CF00F5F8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097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12E3D-8CAD-4CD3-8E63-2D07459D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BA64B8-A3F0-4AE6-B00A-625765419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E72572-3D54-4E88-8E44-EB91791C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3121B-9C2E-4B8F-BC7E-D53D1FEECF9F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203585-5613-426E-8BBF-01F1C7F4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FE7DBE-AF0E-40EA-90AD-EEB67C72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A8ED-8604-49DE-AA03-CF00F5F8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48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E85C27-EF42-49E9-865A-AE588E75B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A83F28-971C-4219-B571-08D7E64FD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41CFDE-3183-488E-BFE8-23CE541D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3121B-9C2E-4B8F-BC7E-D53D1FEECF9F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B44C1E-8C8E-4A19-B929-4AC65EBE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70F05-6DDA-47D4-BB4F-D1C3140C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A8ED-8604-49DE-AA03-CF00F5F8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66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2BD9F2-A23F-594C-BDC8-52A7A38A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8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2561" y="1243471"/>
            <a:ext cx="8406878" cy="796129"/>
          </a:xfrm>
        </p:spPr>
        <p:txBody>
          <a:bodyPr/>
          <a:lstStyle>
            <a:lvl1pPr algn="ctr">
              <a:defRPr b="1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407CB-49DE-4DD4-8DCA-BD2FF4276CCB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24F192D6-03DF-4257-ACAA-6E73AA1AF0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10316" y="2338388"/>
            <a:ext cx="3987259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100" b="1" i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AB5DF66A-046A-490B-8072-2F911FF0A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0316" y="3273561"/>
            <a:ext cx="3987259" cy="2485214"/>
          </a:xfrm>
          <a:prstGeom prst="rect">
            <a:avLst/>
          </a:prstGeom>
        </p:spPr>
        <p:txBody>
          <a:bodyPr/>
          <a:lstStyle>
            <a:lvl1pPr>
              <a:defRPr sz="1800" b="0" i="0"/>
            </a:lvl1pPr>
            <a:lvl2pPr>
              <a:defRPr sz="1600" b="0" i="0"/>
            </a:lvl2pPr>
            <a:lvl3pPr>
              <a:defRPr sz="1400" b="0" i="0"/>
            </a:lvl3pPr>
            <a:lvl4pPr>
              <a:defRPr sz="1200" b="0" i="0"/>
            </a:lvl4pPr>
            <a:lvl5pPr>
              <a:defRPr sz="1000" b="0" i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0A9529D-1336-4F23-843D-6F563F383E8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338388"/>
            <a:ext cx="401266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100" b="1" i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03C29DE5-2979-4BD2-B74E-4055F2A3D3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3561"/>
            <a:ext cx="4012660" cy="2485214"/>
          </a:xfrm>
          <a:prstGeom prst="rect">
            <a:avLst/>
          </a:prstGeom>
        </p:spPr>
        <p:txBody>
          <a:bodyPr/>
          <a:lstStyle>
            <a:lvl1pPr>
              <a:defRPr sz="1800" b="0" i="0"/>
            </a:lvl1pPr>
            <a:lvl2pPr>
              <a:defRPr sz="1600" b="0" i="0"/>
            </a:lvl2pPr>
            <a:lvl3pPr>
              <a:defRPr sz="1400" b="0" i="0"/>
            </a:lvl3pPr>
            <a:lvl4pPr>
              <a:defRPr sz="1200" b="0" i="0"/>
            </a:lvl4pPr>
            <a:lvl5pPr>
              <a:defRPr sz="1000" b="0" i="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644279"/>
            <a:ext cx="5181600" cy="3193847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631377"/>
            <a:ext cx="5181600" cy="320674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008728" y="1715540"/>
            <a:ext cx="8174544" cy="831377"/>
          </a:xfrm>
        </p:spPr>
        <p:txBody>
          <a:bodyPr/>
          <a:lstStyle>
            <a:lvl1pPr algn="ctr">
              <a:defRPr b="1" i="0">
                <a:latin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784225" y="1451380"/>
            <a:ext cx="8400635" cy="926060"/>
          </a:xfrm>
        </p:spPr>
        <p:txBody>
          <a:bodyPr/>
          <a:lstStyle>
            <a:lvl1pPr algn="ctr">
              <a:defRPr b="1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80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0316" y="1451380"/>
            <a:ext cx="8174544" cy="831377"/>
          </a:xfrm>
        </p:spPr>
        <p:txBody>
          <a:bodyPr/>
          <a:lstStyle>
            <a:lvl1pPr algn="ctr">
              <a:defRPr b="1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010316" y="2338388"/>
            <a:ext cx="3987259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100" b="1" i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10316" y="3273561"/>
            <a:ext cx="3987259" cy="2485214"/>
          </a:xfrm>
          <a:prstGeom prst="rect">
            <a:avLst/>
          </a:prstGeom>
        </p:spPr>
        <p:txBody>
          <a:bodyPr/>
          <a:lstStyle>
            <a:lvl1pPr>
              <a:defRPr sz="1800" b="0" i="0"/>
            </a:lvl1pPr>
            <a:lvl2pPr>
              <a:defRPr sz="1600" b="0" i="0"/>
            </a:lvl2pPr>
            <a:lvl3pPr>
              <a:defRPr sz="1400" b="0" i="0"/>
            </a:lvl3pPr>
            <a:lvl4pPr>
              <a:defRPr sz="1200" b="0" i="0"/>
            </a:lvl4pPr>
            <a:lvl5pPr>
              <a:defRPr sz="1000" b="0" i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338388"/>
            <a:ext cx="401266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100" b="1" i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3273561"/>
            <a:ext cx="4012660" cy="2485214"/>
          </a:xfrm>
          <a:prstGeom prst="rect">
            <a:avLst/>
          </a:prstGeom>
        </p:spPr>
        <p:txBody>
          <a:bodyPr/>
          <a:lstStyle>
            <a:lvl1pPr>
              <a:defRPr sz="1800" b="0" i="0"/>
            </a:lvl1pPr>
            <a:lvl2pPr>
              <a:defRPr sz="1600" b="0" i="0"/>
            </a:lvl2pPr>
            <a:lvl3pPr>
              <a:defRPr sz="1400" b="0" i="0"/>
            </a:lvl3pPr>
            <a:lvl4pPr>
              <a:defRPr sz="1200" b="0" i="0"/>
            </a:lvl4pPr>
            <a:lvl5pPr>
              <a:defRPr sz="1000" b="0" i="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509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352144"/>
            <a:ext cx="3932237" cy="1089498"/>
          </a:xfrm>
        </p:spPr>
        <p:txBody>
          <a:bodyPr anchor="b"/>
          <a:lstStyle>
            <a:lvl1pPr>
              <a:defRPr sz="3200" b="1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1352144"/>
            <a:ext cx="5040582" cy="42704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/>
            </a:lvl1pPr>
            <a:lvl2pPr>
              <a:defRPr sz="2100" b="0" i="0"/>
            </a:lvl2pPr>
            <a:lvl3pPr>
              <a:defRPr sz="1800" b="0" i="0"/>
            </a:lvl3pPr>
            <a:lvl4pPr>
              <a:defRPr sz="1500" b="0" i="0"/>
            </a:lvl4pPr>
            <a:lvl5pPr>
              <a:defRPr sz="12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699426"/>
            <a:ext cx="3932237" cy="2923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495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3151" y="1264596"/>
            <a:ext cx="3932237" cy="1128409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78507" y="1264596"/>
            <a:ext cx="5332412" cy="4596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23151" y="2631332"/>
            <a:ext cx="3932237" cy="32297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612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1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FA90D3-C92F-4A18-991C-5E55568E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3121B-9C2E-4B8F-BC7E-D53D1FEECF9F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EA317F-5B43-42D1-BA3E-B36EEB4A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3AF8E-5642-465C-8130-677E0411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A8ED-8604-49DE-AA03-CF00F5F8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87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ags" Target="../tags/tag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D159DB3-3BA9-4844-9E28-06CA84FB5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14150" b="70325"/>
          <a:stretch/>
        </p:blipFill>
        <p:spPr>
          <a:xfrm>
            <a:off x="0" y="-4252"/>
            <a:ext cx="12206289" cy="10392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21DFB27-ACB6-BF4D-8510-93E0AB55B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91721" b="459"/>
          <a:stretch/>
        </p:blipFill>
        <p:spPr>
          <a:xfrm>
            <a:off x="-14290" y="6342696"/>
            <a:ext cx="12206289" cy="523442"/>
          </a:xfrm>
          <a:prstGeom prst="rect">
            <a:avLst/>
          </a:prstGeom>
        </p:spPr>
      </p:pic>
      <p:sp>
        <p:nvSpPr>
          <p:cNvPr id="34" name="ZoneTexte 13">
            <a:extLst>
              <a:ext uri="{FF2B5EF4-FFF2-40B4-BE49-F238E27FC236}">
                <a16:creationId xmlns:a16="http://schemas.microsoft.com/office/drawing/2014/main" id="{DCFB8C9F-49E0-1348-B9E9-3C2E999A6FC2}"/>
              </a:ext>
            </a:extLst>
          </p:cNvPr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248716" y="6483304"/>
            <a:ext cx="4465788" cy="28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12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efin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Creating</a:t>
            </a:r>
            <a:r>
              <a:rPr kumimoji="0" lang="fr-FR" altLang="fr-FR" sz="1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efin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Integrated </a:t>
            </a:r>
            <a:r>
              <a:rPr kumimoji="0" lang="fr-FR" altLang="fr-FR" sz="18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efin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MEchanical</a:t>
            </a:r>
            <a:r>
              <a:rPr kumimoji="0" lang="fr-FR" altLang="fr-FR" sz="1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efin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FR" altLang="fr-FR" sz="18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efin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  <a:endParaRPr kumimoji="0" lang="fr-FR" altLang="fr-FR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lom"/>
              <a:ea typeface="+mn-ea"/>
              <a:cs typeface="+mn-cs"/>
            </a:endParaRPr>
          </a:p>
        </p:txBody>
      </p:sp>
      <p:pic>
        <p:nvPicPr>
          <p:cNvPr id="35" name="Image 4">
            <a:extLst>
              <a:ext uri="{FF2B5EF4-FFF2-40B4-BE49-F238E27FC236}">
                <a16:creationId xmlns:a16="http://schemas.microsoft.com/office/drawing/2014/main" id="{6F768725-F37B-814A-93DF-1B51E0C6A8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52" y="6342697"/>
            <a:ext cx="935536" cy="52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800000" y="1800000"/>
            <a:ext cx="8406878" cy="796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1784225" y="2648814"/>
            <a:ext cx="8422653" cy="3221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5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07CB-49DE-4DD4-8DCA-BD2FF4276CC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5" name="Espace réservé du numéro de diapositive 3"/>
          <p:cNvSpPr txBox="1">
            <a:spLocks/>
          </p:cNvSpPr>
          <p:nvPr userDrawn="1"/>
        </p:nvSpPr>
        <p:spPr>
          <a:xfrm>
            <a:off x="11682918" y="6376520"/>
            <a:ext cx="50908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407CB-49DE-4DD4-8DCA-BD2FF4276CCB}" type="slidenum">
              <a:rPr lang="fr-FR" sz="1000" b="0" i="0" smtClean="0">
                <a:solidFill>
                  <a:schemeClr val="bg1"/>
                </a:solidFill>
                <a:latin typeface="Josefin Sans Light" pitchFamily="2" charset="77"/>
              </a:rPr>
              <a:pPr/>
              <a:t>‹N°›</a:t>
            </a:fld>
            <a:endParaRPr lang="fr-FR" sz="1000" b="0" i="0" dirty="0">
              <a:solidFill>
                <a:schemeClr val="bg1"/>
              </a:solidFill>
              <a:latin typeface="Josefin Sans Light" pitchFamily="2" charset="77"/>
            </a:endParaRPr>
          </a:p>
        </p:txBody>
      </p:sp>
      <p:sp>
        <p:nvSpPr>
          <p:cNvPr id="37" name="ZoneTexte 13">
            <a:extLst>
              <a:ext uri="{FF2B5EF4-FFF2-40B4-BE49-F238E27FC236}">
                <a16:creationId xmlns:a16="http://schemas.microsoft.com/office/drawing/2014/main" id="{943589B9-F1CC-814A-94B9-4DA0A32CC33A}"/>
              </a:ext>
            </a:extLst>
          </p:cNvPr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381329" y="6530804"/>
            <a:ext cx="6199585" cy="2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12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cimes-</a:t>
            </a:r>
            <a:r>
              <a:rPr kumimoji="0" lang="fr-FR" alt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hub.com</a:t>
            </a:r>
            <a:endParaRPr kumimoji="0" lang="fr-FR" altLang="fr-F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72B01A-1FBC-B240-B4E6-5301E2752F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9" y="52156"/>
            <a:ext cx="2076535" cy="9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941100"/>
          </a:solidFill>
          <a:latin typeface="Verdana" panose="020B0604030504040204" pitchFamily="34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002060"/>
          </a:solidFill>
          <a:latin typeface="Verdana" panose="020B0604030504040204" pitchFamily="34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Josefin Sans Light" pitchFamily="2" charset="77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Josefin Sans Light" pitchFamily="2" charset="77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Josefin Sans Light" pitchFamily="2" charset="77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Josefin Sans Light" pitchFamily="2" charset="77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B4CCABD-3A46-4FC9-A679-2D6C0426A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14150" b="70325"/>
          <a:stretch/>
        </p:blipFill>
        <p:spPr>
          <a:xfrm>
            <a:off x="0" y="0"/>
            <a:ext cx="12206289" cy="103923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8CB175E-E58A-4340-A99F-9655E6E5C73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9" y="52156"/>
            <a:ext cx="2076535" cy="94093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1DC76EF-7FB8-4734-A882-E77C762653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91721" b="459"/>
          <a:stretch/>
        </p:blipFill>
        <p:spPr>
          <a:xfrm>
            <a:off x="-14290" y="6342696"/>
            <a:ext cx="12206289" cy="523442"/>
          </a:xfrm>
          <a:prstGeom prst="rect">
            <a:avLst/>
          </a:prstGeom>
        </p:spPr>
      </p:pic>
      <p:sp>
        <p:nvSpPr>
          <p:cNvPr id="23" name="ZoneTexte 13">
            <a:extLst>
              <a:ext uri="{FF2B5EF4-FFF2-40B4-BE49-F238E27FC236}">
                <a16:creationId xmlns:a16="http://schemas.microsoft.com/office/drawing/2014/main" id="{AD8D1DAB-A84D-45B9-97AA-2646AD412379}"/>
              </a:ext>
            </a:extLst>
          </p:cNvPr>
          <p:cNvSpPr txBox="1"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248716" y="6483304"/>
            <a:ext cx="4465788" cy="28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12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efin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Creating</a:t>
            </a:r>
            <a:r>
              <a:rPr kumimoji="0" lang="fr-FR" altLang="fr-FR" sz="1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efin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Integrated </a:t>
            </a:r>
            <a:r>
              <a:rPr kumimoji="0" lang="fr-FR" altLang="fr-FR" sz="18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efin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MEchanical</a:t>
            </a:r>
            <a:r>
              <a:rPr kumimoji="0" lang="fr-FR" altLang="fr-FR" sz="18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efin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FR" altLang="fr-FR" sz="180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sefin Sans Ligh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  <a:endParaRPr kumimoji="0" lang="fr-FR" altLang="fr-FR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lom"/>
              <a:ea typeface="+mn-ea"/>
              <a:cs typeface="+mn-cs"/>
            </a:endParaRPr>
          </a:p>
        </p:txBody>
      </p:sp>
      <p:pic>
        <p:nvPicPr>
          <p:cNvPr id="24" name="Image 4">
            <a:extLst>
              <a:ext uri="{FF2B5EF4-FFF2-40B4-BE49-F238E27FC236}">
                <a16:creationId xmlns:a16="http://schemas.microsoft.com/office/drawing/2014/main" id="{6B7E79DE-04A2-4295-B7D6-6F6B50F6F0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52" y="6342697"/>
            <a:ext cx="935536" cy="52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13">
            <a:extLst>
              <a:ext uri="{FF2B5EF4-FFF2-40B4-BE49-F238E27FC236}">
                <a16:creationId xmlns:a16="http://schemas.microsoft.com/office/drawing/2014/main" id="{89E79F51-D5F7-44B3-BC2B-894F64ACE17F}"/>
              </a:ext>
            </a:extLst>
          </p:cNvPr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4381329" y="6530804"/>
            <a:ext cx="6199585" cy="2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12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cimes-</a:t>
            </a:r>
            <a:r>
              <a:rPr kumimoji="0" lang="fr-FR" alt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hub.com</a:t>
            </a:r>
            <a:endParaRPr kumimoji="0" lang="fr-FR" altLang="fr-F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F4667B0D-CFC4-4160-A761-2F017C056504}"/>
              </a:ext>
            </a:extLst>
          </p:cNvPr>
          <p:cNvSpPr txBox="1">
            <a:spLocks/>
          </p:cNvSpPr>
          <p:nvPr userDrawn="1"/>
        </p:nvSpPr>
        <p:spPr>
          <a:xfrm>
            <a:off x="1524000" y="166185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941100"/>
                </a:solidFill>
                <a:latin typeface="Josefin Sans" pitchFamily="2" charset="77"/>
                <a:ea typeface="Verdana" charset="0"/>
                <a:cs typeface="Verdana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Verdana" panose="020B0604030504040204" pitchFamily="34" charset="0"/>
                <a:ea typeface="Verdana" charset="0"/>
              </a:rPr>
              <a:t>Modifiez le style du titre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853BCE4B-CAEA-4744-8F7D-561D7A892E93}"/>
              </a:ext>
            </a:extLst>
          </p:cNvPr>
          <p:cNvSpPr txBox="1">
            <a:spLocks/>
          </p:cNvSpPr>
          <p:nvPr userDrawn="1"/>
        </p:nvSpPr>
        <p:spPr>
          <a:xfrm>
            <a:off x="1524000" y="4425696"/>
            <a:ext cx="9144000" cy="83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>
                <a:solidFill>
                  <a:srgbClr val="002060"/>
                </a:solidFill>
                <a:latin typeface="Josefin Sans" pitchFamily="2" charset="77"/>
                <a:ea typeface="Verdana" charset="0"/>
                <a:cs typeface="Verdan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Josefin Sans Light" pitchFamily="2" charset="77"/>
                <a:ea typeface="Verdana" charset="0"/>
                <a:cs typeface="Verdana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Josefin Sans Light" pitchFamily="2" charset="77"/>
                <a:ea typeface="Verdana" charset="0"/>
                <a:cs typeface="Verdana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Josefin Sans Light" pitchFamily="2" charset="77"/>
                <a:ea typeface="Verdana" charset="0"/>
                <a:cs typeface="Verdana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Josefin Sans Light" pitchFamily="2" charset="77"/>
                <a:ea typeface="Verdana" charset="0"/>
                <a:cs typeface="Verdana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charset="0"/>
              </a:rPr>
              <a:t>Modifiez le style des sous-titres du masque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8543AD3-8FED-4ADE-9C3E-895FE87897D0}"/>
              </a:ext>
            </a:extLst>
          </p:cNvPr>
          <p:cNvGrpSpPr/>
          <p:nvPr userDrawn="1"/>
        </p:nvGrpSpPr>
        <p:grpSpPr>
          <a:xfrm>
            <a:off x="4482160" y="56076"/>
            <a:ext cx="2174965" cy="1101375"/>
            <a:chOff x="4482160" y="56076"/>
            <a:chExt cx="2174965" cy="1101375"/>
          </a:xfrm>
        </p:grpSpPr>
        <p:sp>
          <p:nvSpPr>
            <p:cNvPr id="35" name="Titre 1">
              <a:extLst>
                <a:ext uri="{FF2B5EF4-FFF2-40B4-BE49-F238E27FC236}">
                  <a16:creationId xmlns:a16="http://schemas.microsoft.com/office/drawing/2014/main" id="{9B26A127-CA38-4A8D-B934-944D33A7B8D1}"/>
                </a:ext>
              </a:extLst>
            </p:cNvPr>
            <p:cNvSpPr txBox="1">
              <a:spLocks/>
            </p:cNvSpPr>
            <p:nvPr/>
          </p:nvSpPr>
          <p:spPr>
            <a:xfrm>
              <a:off x="4482160" y="573858"/>
              <a:ext cx="1356147" cy="583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rgbClr val="941100"/>
                  </a:solidFill>
                  <a:latin typeface="Josefin Sans" pitchFamily="2" charset="77"/>
                  <a:ea typeface="Verdana" charset="0"/>
                  <a:cs typeface="Verdana" charset="0"/>
                </a:defRPr>
              </a:lvl1pPr>
            </a:lstStyle>
            <a:p>
              <a:pPr algn="l"/>
              <a:r>
                <a:rPr lang="fr-FR" sz="1800" dirty="0">
                  <a:solidFill>
                    <a:srgbClr val="48A56C"/>
                  </a:solidFill>
                  <a:latin typeface="Josefin Sans Light" pitchFamily="2" charset="77"/>
                </a:rPr>
                <a:t>﻿COSYR</a:t>
              </a:r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B3C90C77-0960-4CBC-98C5-AAE20D1B4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022" y="72663"/>
              <a:ext cx="800467" cy="541399"/>
            </a:xfrm>
            <a:prstGeom prst="rect">
              <a:avLst/>
            </a:prstGeom>
          </p:spPr>
        </p:pic>
        <p:sp>
          <p:nvSpPr>
            <p:cNvPr id="37" name="Sous-titre 2">
              <a:extLst>
                <a:ext uri="{FF2B5EF4-FFF2-40B4-BE49-F238E27FC236}">
                  <a16:creationId xmlns:a16="http://schemas.microsoft.com/office/drawing/2014/main" id="{3BE9005D-8ABA-4B9C-A4A2-034E44FBB17D}"/>
                </a:ext>
              </a:extLst>
            </p:cNvPr>
            <p:cNvSpPr txBox="1">
              <a:spLocks/>
            </p:cNvSpPr>
            <p:nvPr/>
          </p:nvSpPr>
          <p:spPr>
            <a:xfrm>
              <a:off x="5445489" y="56076"/>
              <a:ext cx="1211636" cy="103556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Verdana" panose="020B0604030504040204" pitchFamily="34" charset="0"/>
                </a:rPr>
                <a:t>﻿Conception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Verdana" panose="020B0604030504040204" pitchFamily="34" charset="0"/>
                </a:rPr>
                <a:t>Optimisée de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 err="1">
                  <a:solidFill>
                    <a:srgbClr val="27315A"/>
                  </a:solidFill>
                  <a:latin typeface="Verdana" panose="020B0604030504040204" pitchFamily="34" charset="0"/>
                </a:rPr>
                <a:t>SYstèmes</a:t>
              </a:r>
              <a:r>
                <a:rPr lang="fr-FR" sz="900" dirty="0">
                  <a:solidFill>
                    <a:srgbClr val="27315A"/>
                  </a:solidFill>
                  <a:latin typeface="Verdana" panose="020B0604030504040204" pitchFamily="34" charset="0"/>
                </a:rPr>
                <a:t>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Verdana" panose="020B0604030504040204" pitchFamily="34" charset="0"/>
                </a:rPr>
                <a:t>Raisonnés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0E27745-9E99-4FE4-AB18-017D43172984}"/>
              </a:ext>
            </a:extLst>
          </p:cNvPr>
          <p:cNvGrpSpPr/>
          <p:nvPr userDrawn="1"/>
        </p:nvGrpSpPr>
        <p:grpSpPr>
          <a:xfrm>
            <a:off x="7470049" y="91907"/>
            <a:ext cx="2060342" cy="1011664"/>
            <a:chOff x="7470049" y="91907"/>
            <a:chExt cx="2060342" cy="1011664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1EAC37F9-C952-4F1A-AD68-A3F534D2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7134" y="113739"/>
              <a:ext cx="543514" cy="541399"/>
            </a:xfrm>
            <a:prstGeom prst="rect">
              <a:avLst/>
            </a:prstGeom>
          </p:spPr>
        </p:pic>
        <p:sp>
          <p:nvSpPr>
            <p:cNvPr id="40" name="Titre 1">
              <a:extLst>
                <a:ext uri="{FF2B5EF4-FFF2-40B4-BE49-F238E27FC236}">
                  <a16:creationId xmlns:a16="http://schemas.microsoft.com/office/drawing/2014/main" id="{B938CE5D-91DE-49C9-A67A-FF0B56DCD8C0}"/>
                </a:ext>
              </a:extLst>
            </p:cNvPr>
            <p:cNvSpPr txBox="1">
              <a:spLocks/>
            </p:cNvSpPr>
            <p:nvPr/>
          </p:nvSpPr>
          <p:spPr>
            <a:xfrm>
              <a:off x="7470049" y="491979"/>
              <a:ext cx="1101198" cy="54139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800" b="1" dirty="0">
                  <a:solidFill>
                    <a:srgbClr val="8D0A00"/>
                  </a:solidFill>
                  <a:latin typeface="Josefin Sans Light" pitchFamily="2" charset="77"/>
                </a:rPr>
                <a:t>IPMS</a:t>
              </a:r>
            </a:p>
          </p:txBody>
        </p:sp>
        <p:sp>
          <p:nvSpPr>
            <p:cNvPr id="41" name="Sous-titre 2">
              <a:extLst>
                <a:ext uri="{FF2B5EF4-FFF2-40B4-BE49-F238E27FC236}">
                  <a16:creationId xmlns:a16="http://schemas.microsoft.com/office/drawing/2014/main" id="{742E1054-1974-4046-BF03-7E0624EF21A7}"/>
                </a:ext>
              </a:extLst>
            </p:cNvPr>
            <p:cNvSpPr txBox="1">
              <a:spLocks/>
            </p:cNvSpPr>
            <p:nvPr/>
          </p:nvSpPr>
          <p:spPr>
            <a:xfrm>
              <a:off x="8318756" y="91907"/>
              <a:ext cx="1211635" cy="101166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8D0A00"/>
                  </a:solidFill>
                  <a:latin typeface="Verdana" panose="020B0604030504040204" pitchFamily="34" charset="0"/>
                </a:rPr>
                <a:t>﻿Ingénierie et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8D0A00"/>
                  </a:solidFill>
                  <a:latin typeface="Verdana" panose="020B0604030504040204" pitchFamily="34" charset="0"/>
                </a:rPr>
                <a:t>Procédés des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8D0A00"/>
                  </a:solidFill>
                  <a:latin typeface="Verdana" panose="020B0604030504040204" pitchFamily="34" charset="0"/>
                </a:rPr>
                <a:t>Matériaux et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8D0A00"/>
                  </a:solidFill>
                  <a:latin typeface="Verdana" panose="020B0604030504040204" pitchFamily="34" charset="0"/>
                </a:rPr>
                <a:t>Surfaces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43C1A870-3CC7-4BD3-B9A9-A6752859E63F}"/>
              </a:ext>
            </a:extLst>
          </p:cNvPr>
          <p:cNvGrpSpPr/>
          <p:nvPr userDrawn="1"/>
        </p:nvGrpSpPr>
        <p:grpSpPr>
          <a:xfrm>
            <a:off x="10265698" y="94020"/>
            <a:ext cx="1964285" cy="1057138"/>
            <a:chOff x="10265698" y="94020"/>
            <a:chExt cx="1964285" cy="1057138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37E70FF5-6D79-43C7-B323-88C07A909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5698" y="94020"/>
              <a:ext cx="727505" cy="541399"/>
            </a:xfrm>
            <a:prstGeom prst="rect">
              <a:avLst/>
            </a:prstGeom>
          </p:spPr>
        </p:pic>
        <p:sp>
          <p:nvSpPr>
            <p:cNvPr id="44" name="Titre 1">
              <a:extLst>
                <a:ext uri="{FF2B5EF4-FFF2-40B4-BE49-F238E27FC236}">
                  <a16:creationId xmlns:a16="http://schemas.microsoft.com/office/drawing/2014/main" id="{2907AFB1-7733-4D3E-84FF-0075A5A31791}"/>
                </a:ext>
              </a:extLst>
            </p:cNvPr>
            <p:cNvSpPr txBox="1">
              <a:spLocks/>
            </p:cNvSpPr>
            <p:nvPr/>
          </p:nvSpPr>
          <p:spPr>
            <a:xfrm>
              <a:off x="10422006" y="472260"/>
              <a:ext cx="929599" cy="54139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800" b="1" dirty="0">
                  <a:solidFill>
                    <a:srgbClr val="27315A"/>
                  </a:solidFill>
                  <a:latin typeface="Josefin Sans Light" pitchFamily="2" charset="77"/>
                </a:rPr>
                <a:t>RIPP</a:t>
              </a:r>
            </a:p>
          </p:txBody>
        </p:sp>
        <p:sp>
          <p:nvSpPr>
            <p:cNvPr id="45" name="Sous-titre 2">
              <a:extLst>
                <a:ext uri="{FF2B5EF4-FFF2-40B4-BE49-F238E27FC236}">
                  <a16:creationId xmlns:a16="http://schemas.microsoft.com/office/drawing/2014/main" id="{53997D2C-61A3-4809-9322-480044E69BAC}"/>
                </a:ext>
              </a:extLst>
            </p:cNvPr>
            <p:cNvSpPr txBox="1">
              <a:spLocks/>
            </p:cNvSpPr>
            <p:nvPr/>
          </p:nvSpPr>
          <p:spPr>
            <a:xfrm>
              <a:off x="10970657" y="106969"/>
              <a:ext cx="1259326" cy="1044189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Verdana" panose="020B0604030504040204" pitchFamily="34" charset="0"/>
                </a:rPr>
                <a:t>﻿Robotique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Verdana" panose="020B0604030504040204" pitchFamily="34" charset="0"/>
                </a:rPr>
                <a:t>Intégrée et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Verdana" panose="020B0604030504040204" pitchFamily="34" charset="0"/>
                </a:rPr>
                <a:t>Performance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Verdana" panose="020B0604030504040204" pitchFamily="34" charset="0"/>
                </a:rPr>
                <a:t>de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58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022CA5-55B9-264F-AA00-A4FD9E8D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6C90C6-1677-DE4C-AD95-370F1741F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D157E4-483B-3B44-8533-B1E48C455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D2342-518F-4A4E-A4F7-9264A0C04AEC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2AC98-039C-8F40-8C6D-151064B0C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467EF-AE17-5F40-8FD8-ED8CC8C68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EDA6D-1BB0-8546-8F66-0CA2073C261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D300B8-BD4B-F145-8E5B-4B3A8C15F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58" b="-6"/>
          <a:stretch/>
        </p:blipFill>
        <p:spPr>
          <a:xfrm>
            <a:off x="-7145" y="-4251"/>
            <a:ext cx="12206289" cy="6870390"/>
          </a:xfrm>
          <a:prstGeom prst="rect">
            <a:avLst/>
          </a:prstGeom>
        </p:spPr>
      </p:pic>
      <p:pic>
        <p:nvPicPr>
          <p:cNvPr id="8" name="Image 4">
            <a:extLst>
              <a:ext uri="{FF2B5EF4-FFF2-40B4-BE49-F238E27FC236}">
                <a16:creationId xmlns:a16="http://schemas.microsoft.com/office/drawing/2014/main" id="{77DA3C50-C48D-F249-B547-A4210D5D86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52" y="6342697"/>
            <a:ext cx="935536" cy="52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DB33FCF7-E0AC-4A4C-9509-6D0DCAC24452}"/>
              </a:ext>
            </a:extLst>
          </p:cNvPr>
          <p:cNvSpPr txBox="1">
            <a:spLocks/>
          </p:cNvSpPr>
          <p:nvPr userDrawn="1"/>
        </p:nvSpPr>
        <p:spPr>
          <a:xfrm>
            <a:off x="11682918" y="6376520"/>
            <a:ext cx="50908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407CB-49DE-4DD4-8DCA-BD2FF4276CCB}" type="slidenum">
              <a:rPr lang="fr-FR" sz="1000" b="0" i="0" smtClean="0">
                <a:solidFill>
                  <a:schemeClr val="bg1"/>
                </a:solidFill>
                <a:latin typeface="Josefin Sans Light" pitchFamily="2" charset="77"/>
              </a:rPr>
              <a:pPr/>
              <a:t>‹N°›</a:t>
            </a:fld>
            <a:endParaRPr lang="fr-FR" sz="1000" b="0" i="0" dirty="0">
              <a:solidFill>
                <a:schemeClr val="bg1"/>
              </a:solidFill>
              <a:latin typeface="Josefin Sans Light" pitchFamily="2" charset="77"/>
            </a:endParaRPr>
          </a:p>
        </p:txBody>
      </p:sp>
      <p:sp>
        <p:nvSpPr>
          <p:cNvPr id="10" name="ZoneTexte 13">
            <a:extLst>
              <a:ext uri="{FF2B5EF4-FFF2-40B4-BE49-F238E27FC236}">
                <a16:creationId xmlns:a16="http://schemas.microsoft.com/office/drawing/2014/main" id="{ACEF42D1-FD08-074C-AB18-C56D7FFB4FDD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2996206" y="6449568"/>
            <a:ext cx="6199585" cy="2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ts val="12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cimes-</a:t>
            </a:r>
            <a:r>
              <a:rPr kumimoji="0" lang="fr-FR" alt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hub.com</a:t>
            </a:r>
            <a:endParaRPr kumimoji="0" lang="fr-FR" altLang="fr-F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24A29C-D5BE-6045-AEDB-2D3B9E22C5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80" y="522164"/>
            <a:ext cx="4840040" cy="21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5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13BF644-C87C-4D7D-A526-2B57551423C3}"/>
              </a:ext>
            </a:extLst>
          </p:cNvPr>
          <p:cNvGrpSpPr/>
          <p:nvPr/>
        </p:nvGrpSpPr>
        <p:grpSpPr>
          <a:xfrm>
            <a:off x="4482160" y="56076"/>
            <a:ext cx="2174965" cy="1101375"/>
            <a:chOff x="4482160" y="56076"/>
            <a:chExt cx="2174965" cy="1101375"/>
          </a:xfrm>
        </p:grpSpPr>
        <p:sp>
          <p:nvSpPr>
            <p:cNvPr id="4" name="Titre 1">
              <a:extLst>
                <a:ext uri="{FF2B5EF4-FFF2-40B4-BE49-F238E27FC236}">
                  <a16:creationId xmlns:a16="http://schemas.microsoft.com/office/drawing/2014/main" id="{14F5DE50-11C4-3D45-ADD1-5B9C1C3E17FC}"/>
                </a:ext>
              </a:extLst>
            </p:cNvPr>
            <p:cNvSpPr txBox="1">
              <a:spLocks/>
            </p:cNvSpPr>
            <p:nvPr/>
          </p:nvSpPr>
          <p:spPr>
            <a:xfrm>
              <a:off x="4482160" y="573858"/>
              <a:ext cx="1356147" cy="5835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rgbClr val="941100"/>
                  </a:solidFill>
                  <a:latin typeface="Josefin Sans" pitchFamily="2" charset="77"/>
                  <a:ea typeface="Verdana" charset="0"/>
                  <a:cs typeface="Verdana" charset="0"/>
                </a:defRPr>
              </a:lvl1pPr>
            </a:lstStyle>
            <a:p>
              <a:pPr algn="l"/>
              <a:r>
                <a:rPr lang="fr-FR" sz="1800" dirty="0">
                  <a:solidFill>
                    <a:srgbClr val="48A56C"/>
                  </a:solidFill>
                  <a:latin typeface="Josefin Sans Light" pitchFamily="2" charset="77"/>
                </a:rPr>
                <a:t>﻿COSYR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18F87C4-8846-D144-8749-0DDE697AA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022" y="72663"/>
              <a:ext cx="800467" cy="541399"/>
            </a:xfrm>
            <a:prstGeom prst="rect">
              <a:avLst/>
            </a:prstGeom>
          </p:spPr>
        </p:pic>
        <p:sp>
          <p:nvSpPr>
            <p:cNvPr id="8" name="Sous-titre 2">
              <a:extLst>
                <a:ext uri="{FF2B5EF4-FFF2-40B4-BE49-F238E27FC236}">
                  <a16:creationId xmlns:a16="http://schemas.microsoft.com/office/drawing/2014/main" id="{F9B60CA3-AF9C-9F49-841C-1BEC9C3D2EDD}"/>
                </a:ext>
              </a:extLst>
            </p:cNvPr>
            <p:cNvSpPr txBox="1">
              <a:spLocks/>
            </p:cNvSpPr>
            <p:nvPr/>
          </p:nvSpPr>
          <p:spPr>
            <a:xfrm>
              <a:off x="5445489" y="56076"/>
              <a:ext cx="1211636" cy="103556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Verdana" panose="020B0604030504040204" pitchFamily="34" charset="0"/>
                </a:rPr>
                <a:t>﻿</a:t>
              </a:r>
              <a:r>
                <a:rPr lang="fr-FR" sz="900" dirty="0">
                  <a:solidFill>
                    <a:srgbClr val="27315A"/>
                  </a:solidFill>
                  <a:latin typeface="Josefin Sans" pitchFamily="2" charset="0"/>
                </a:rPr>
                <a:t>Conception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Josefin Sans" pitchFamily="2" charset="0"/>
                </a:rPr>
                <a:t>Optimisée de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 err="1">
                  <a:solidFill>
                    <a:srgbClr val="27315A"/>
                  </a:solidFill>
                  <a:latin typeface="Josefin Sans" pitchFamily="2" charset="0"/>
                </a:rPr>
                <a:t>SYstèmes</a:t>
              </a:r>
              <a:r>
                <a:rPr lang="fr-FR" sz="900" dirty="0">
                  <a:solidFill>
                    <a:srgbClr val="27315A"/>
                  </a:solidFill>
                  <a:latin typeface="Josefin Sans" pitchFamily="2" charset="0"/>
                </a:rPr>
                <a:t>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Josefin Sans" pitchFamily="2" charset="0"/>
                </a:rPr>
                <a:t>Raisonnés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4AF03F2-1657-4C5F-863E-26261509D0B1}"/>
              </a:ext>
            </a:extLst>
          </p:cNvPr>
          <p:cNvGrpSpPr/>
          <p:nvPr/>
        </p:nvGrpSpPr>
        <p:grpSpPr>
          <a:xfrm>
            <a:off x="7470049" y="91907"/>
            <a:ext cx="2060342" cy="1011664"/>
            <a:chOff x="7470049" y="91907"/>
            <a:chExt cx="2060342" cy="101166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8B29547-5E18-7744-AF06-3D7E2B084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7134" y="113739"/>
              <a:ext cx="543514" cy="541399"/>
            </a:xfrm>
            <a:prstGeom prst="rect">
              <a:avLst/>
            </a:prstGeom>
          </p:spPr>
        </p:pic>
        <p:sp>
          <p:nvSpPr>
            <p:cNvPr id="9" name="Titre 1">
              <a:extLst>
                <a:ext uri="{FF2B5EF4-FFF2-40B4-BE49-F238E27FC236}">
                  <a16:creationId xmlns:a16="http://schemas.microsoft.com/office/drawing/2014/main" id="{B323C9DC-E981-9441-934D-8CDC437C9032}"/>
                </a:ext>
              </a:extLst>
            </p:cNvPr>
            <p:cNvSpPr txBox="1">
              <a:spLocks/>
            </p:cNvSpPr>
            <p:nvPr/>
          </p:nvSpPr>
          <p:spPr>
            <a:xfrm>
              <a:off x="7470049" y="491979"/>
              <a:ext cx="1101198" cy="54139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800" b="1" dirty="0">
                  <a:solidFill>
                    <a:srgbClr val="8D0A00"/>
                  </a:solidFill>
                  <a:latin typeface="Josefin Sans Light" pitchFamily="2" charset="77"/>
                </a:rPr>
                <a:t>IPMS</a:t>
              </a:r>
            </a:p>
          </p:txBody>
        </p:sp>
        <p:sp>
          <p:nvSpPr>
            <p:cNvPr id="10" name="Sous-titre 2">
              <a:extLst>
                <a:ext uri="{FF2B5EF4-FFF2-40B4-BE49-F238E27FC236}">
                  <a16:creationId xmlns:a16="http://schemas.microsoft.com/office/drawing/2014/main" id="{7F0677F5-C3C5-1741-867C-36815D2BFF57}"/>
                </a:ext>
              </a:extLst>
            </p:cNvPr>
            <p:cNvSpPr txBox="1">
              <a:spLocks/>
            </p:cNvSpPr>
            <p:nvPr/>
          </p:nvSpPr>
          <p:spPr>
            <a:xfrm>
              <a:off x="8318756" y="91907"/>
              <a:ext cx="1211635" cy="101166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8D0A00"/>
                  </a:solidFill>
                  <a:latin typeface="Josefin Sans" pitchFamily="2" charset="0"/>
                </a:rPr>
                <a:t>﻿Ingénierie et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8D0A00"/>
                  </a:solidFill>
                  <a:latin typeface="Josefin Sans" pitchFamily="2" charset="0"/>
                </a:rPr>
                <a:t>Procédés des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8D0A00"/>
                  </a:solidFill>
                  <a:latin typeface="Josefin Sans" pitchFamily="2" charset="0"/>
                </a:rPr>
                <a:t>Matériaux et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8D0A00"/>
                  </a:solidFill>
                  <a:latin typeface="Josefin Sans" pitchFamily="2" charset="0"/>
                </a:rPr>
                <a:t>Surfaces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DC30663-F30A-48DE-9934-1462F7990CEA}"/>
              </a:ext>
            </a:extLst>
          </p:cNvPr>
          <p:cNvGrpSpPr/>
          <p:nvPr/>
        </p:nvGrpSpPr>
        <p:grpSpPr>
          <a:xfrm>
            <a:off x="10265698" y="94020"/>
            <a:ext cx="1964285" cy="1057138"/>
            <a:chOff x="10265698" y="94020"/>
            <a:chExt cx="1964285" cy="105713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46E403B-1EA2-F446-9B86-901597C7E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5698" y="94020"/>
              <a:ext cx="727505" cy="541399"/>
            </a:xfrm>
            <a:prstGeom prst="rect">
              <a:avLst/>
            </a:prstGeom>
          </p:spPr>
        </p:pic>
        <p:sp>
          <p:nvSpPr>
            <p:cNvPr id="11" name="Titre 1">
              <a:extLst>
                <a:ext uri="{FF2B5EF4-FFF2-40B4-BE49-F238E27FC236}">
                  <a16:creationId xmlns:a16="http://schemas.microsoft.com/office/drawing/2014/main" id="{F01A5A96-D93D-7D46-BD69-B206D3B62AD5}"/>
                </a:ext>
              </a:extLst>
            </p:cNvPr>
            <p:cNvSpPr txBox="1">
              <a:spLocks/>
            </p:cNvSpPr>
            <p:nvPr/>
          </p:nvSpPr>
          <p:spPr>
            <a:xfrm>
              <a:off x="10422006" y="472260"/>
              <a:ext cx="929599" cy="54139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800" b="1" dirty="0">
                  <a:solidFill>
                    <a:srgbClr val="27315A"/>
                  </a:solidFill>
                  <a:latin typeface="Josefin Sans Light" pitchFamily="2" charset="77"/>
                </a:rPr>
                <a:t>RIPP</a:t>
              </a:r>
            </a:p>
          </p:txBody>
        </p:sp>
        <p:sp>
          <p:nvSpPr>
            <p:cNvPr id="12" name="Sous-titre 2">
              <a:extLst>
                <a:ext uri="{FF2B5EF4-FFF2-40B4-BE49-F238E27FC236}">
                  <a16:creationId xmlns:a16="http://schemas.microsoft.com/office/drawing/2014/main" id="{046CB143-B073-D749-8FF5-2CF70A9E7183}"/>
                </a:ext>
              </a:extLst>
            </p:cNvPr>
            <p:cNvSpPr txBox="1">
              <a:spLocks/>
            </p:cNvSpPr>
            <p:nvPr/>
          </p:nvSpPr>
          <p:spPr>
            <a:xfrm>
              <a:off x="10970657" y="106969"/>
              <a:ext cx="1259326" cy="1044189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Verdana" panose="020B0604030504040204" pitchFamily="34" charset="0"/>
                </a:rPr>
                <a:t>﻿</a:t>
              </a:r>
              <a:r>
                <a:rPr lang="fr-FR" sz="900" dirty="0">
                  <a:solidFill>
                    <a:srgbClr val="27315A"/>
                  </a:solidFill>
                  <a:latin typeface="Josefin Sans" pitchFamily="2" charset="0"/>
                </a:rPr>
                <a:t>Robotique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Josefin Sans" pitchFamily="2" charset="0"/>
                </a:rPr>
                <a:t>Intégrée et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Josefin Sans" pitchFamily="2" charset="0"/>
                </a:rPr>
                <a:t>Performance </a:t>
              </a:r>
            </a:p>
            <a:p>
              <a:pPr algn="l">
                <a:lnSpc>
                  <a:spcPts val="1620"/>
                </a:lnSpc>
                <a:spcBef>
                  <a:spcPts val="0"/>
                </a:spcBef>
              </a:pPr>
              <a:r>
                <a:rPr lang="fr-FR" sz="900" dirty="0">
                  <a:solidFill>
                    <a:srgbClr val="27315A"/>
                  </a:solidFill>
                  <a:latin typeface="Josefin Sans" pitchFamily="2" charset="0"/>
                </a:rPr>
                <a:t>de Production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43C2F53-DE2B-485D-B5E3-894D67396A3B}"/>
              </a:ext>
            </a:extLst>
          </p:cNvPr>
          <p:cNvSpPr txBox="1"/>
          <p:nvPr/>
        </p:nvSpPr>
        <p:spPr>
          <a:xfrm>
            <a:off x="581649" y="1569789"/>
            <a:ext cx="106849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6666"/>
                </a:solidFill>
                <a:latin typeface="Verdana" panose="020B0604030504040204" pitchFamily="34" charset="0"/>
              </a:rPr>
              <a:t>Acronyme</a:t>
            </a:r>
            <a:r>
              <a:rPr lang="fr-FR" dirty="0"/>
              <a:t> </a:t>
            </a:r>
            <a:r>
              <a:rPr lang="fr-FR" sz="4000" dirty="0">
                <a:solidFill>
                  <a:srgbClr val="006666"/>
                </a:solidFill>
                <a:latin typeface="Verdana" panose="020B0604030504040204" pitchFamily="34" charset="0"/>
              </a:rPr>
              <a:t>du projet : </a:t>
            </a:r>
            <a:endParaRPr lang="fr-FR" dirty="0"/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9CAC3FD-039C-46C5-9E26-328DD77A421B}"/>
              </a:ext>
            </a:extLst>
          </p:cNvPr>
          <p:cNvSpPr txBox="1"/>
          <p:nvPr/>
        </p:nvSpPr>
        <p:spPr>
          <a:xfrm>
            <a:off x="579958" y="3085208"/>
            <a:ext cx="1068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2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Titre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006666"/>
                </a:solidFill>
                <a:latin typeface="Verdana" panose="020B0604030504040204" pitchFamily="34" charset="0"/>
              </a:rPr>
              <a:t>du projet : </a:t>
            </a:r>
            <a:endParaRPr lang="fr-FR" sz="3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92DA210-2132-4239-B9B5-EEADE1DE590F}"/>
              </a:ext>
            </a:extLst>
          </p:cNvPr>
          <p:cNvSpPr txBox="1"/>
          <p:nvPr/>
        </p:nvSpPr>
        <p:spPr>
          <a:xfrm>
            <a:off x="579958" y="4303327"/>
            <a:ext cx="1068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3200" dirty="0">
                <a:solidFill>
                  <a:srgbClr val="006666"/>
                </a:solidFill>
                <a:latin typeface="Verdana" panose="020B0604030504040204" pitchFamily="34" charset="0"/>
              </a:rPr>
              <a:t>Appel à projet visé : </a:t>
            </a:r>
            <a:endParaRPr lang="fr-FR" sz="3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7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7B954F8-ABD3-8746-A4A3-F58C52A6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630" y="41945"/>
            <a:ext cx="94231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IMPACT ET RETOMBEES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(qualitatif, quantitatif, échéance)</a:t>
            </a:r>
            <a:b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altLang="fr-FR" sz="2800" dirty="0">
              <a:solidFill>
                <a:srgbClr val="8D0A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635162D5-92C5-4668-911C-0465AF3913D0}"/>
              </a:ext>
            </a:extLst>
          </p:cNvPr>
          <p:cNvSpPr txBox="1">
            <a:spLocks/>
          </p:cNvSpPr>
          <p:nvPr/>
        </p:nvSpPr>
        <p:spPr bwMode="auto">
          <a:xfrm>
            <a:off x="333908" y="1198888"/>
            <a:ext cx="11524183" cy="488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Pour le territoire du pôle :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8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20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20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20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20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20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20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20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46628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6577F1-CA39-46FC-9D71-BD9AD5C0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414" y="0"/>
            <a:ext cx="94231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Liens du projet avec les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CRITÈRES ÉCOLOGIQUES ET ÉTHIQUES</a:t>
            </a:r>
          </a:p>
        </p:txBody>
      </p:sp>
      <p:graphicFrame>
        <p:nvGraphicFramePr>
          <p:cNvPr id="6" name="Tableau 16">
            <a:extLst>
              <a:ext uri="{FF2B5EF4-FFF2-40B4-BE49-F238E27FC236}">
                <a16:creationId xmlns:a16="http://schemas.microsoft.com/office/drawing/2014/main" id="{78D7AEBE-0668-4FC0-9879-3878CED1D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93984"/>
              </p:ext>
            </p:extLst>
          </p:nvPr>
        </p:nvGraphicFramePr>
        <p:xfrm>
          <a:off x="939566" y="1036899"/>
          <a:ext cx="10628852" cy="5319606"/>
        </p:xfrm>
        <a:graphic>
          <a:graphicData uri="http://schemas.openxmlformats.org/drawingml/2006/table">
            <a:tbl>
              <a:tblPr firstRow="1" firstCol="1" lastCol="1" bandRow="1" bandCol="1">
                <a:tableStyleId>{72833802-FEF1-4C79-8D5D-14CF1EAF98D9}</a:tableStyleId>
              </a:tblPr>
              <a:tblGrid>
                <a:gridCol w="4770311">
                  <a:extLst>
                    <a:ext uri="{9D8B030D-6E8A-4147-A177-3AD203B41FA5}">
                      <a16:colId xmlns:a16="http://schemas.microsoft.com/office/drawing/2014/main" val="2035711757"/>
                    </a:ext>
                  </a:extLst>
                </a:gridCol>
                <a:gridCol w="5858541">
                  <a:extLst>
                    <a:ext uri="{9D8B030D-6E8A-4147-A177-3AD203B41FA5}">
                      <a16:colId xmlns:a16="http://schemas.microsoft.com/office/drawing/2014/main" val="1118121016"/>
                    </a:ext>
                  </a:extLst>
                </a:gridCol>
              </a:tblGrid>
              <a:tr h="579966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Critères</a:t>
                      </a:r>
                      <a:endParaRPr lang="fr-FR" sz="16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Vos arguments, remarques…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 pour le consortium            2 – pour la chaine de valeur</a:t>
                      </a:r>
                      <a:endParaRPr lang="fr-FR" sz="14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214475"/>
                  </a:ext>
                </a:extLst>
              </a:tr>
              <a:tr h="786676">
                <a:tc>
                  <a:txBody>
                    <a:bodyPr/>
                    <a:lstStyle/>
                    <a:p>
                      <a:pPr algn="l"/>
                      <a:r>
                        <a:rPr lang="fr-FR" sz="14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Ressources-Matière : </a:t>
                      </a:r>
                    </a:p>
                    <a:p>
                      <a:pPr algn="l"/>
                      <a:r>
                        <a:rPr lang="fr-FR" sz="1100" b="0" kern="1200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Dans quelle mesure le projet prend-il en compte les tensions (raréfaction, volatilité, disponibilité…) sur les ressources ? matière, énergie, eau notamment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3621164"/>
                  </a:ext>
                </a:extLst>
              </a:tr>
              <a:tr h="949948">
                <a:tc>
                  <a:txBody>
                    <a:bodyPr/>
                    <a:lstStyle/>
                    <a:p>
                      <a:pPr algn="l"/>
                      <a:r>
                        <a:rPr lang="fr-FR" sz="14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Cycle de vie produit : </a:t>
                      </a:r>
                    </a:p>
                    <a:p>
                      <a:pPr algn="l"/>
                      <a:r>
                        <a:rPr lang="fr-FR" sz="1100" b="0" kern="1200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 quoi la démarche de conception questionne-t-elle l'impact du produit à chacune de ses étapes et jusqu'à la fin de vie ? Gestion fin de vie, obsolescence subie ou assumée, recyclabilité, rétrofit et remanufacturing, ACV et analyse d’impact.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9288180"/>
                  </a:ext>
                </a:extLst>
              </a:tr>
              <a:tr h="964791">
                <a:tc>
                  <a:txBody>
                    <a:bodyPr/>
                    <a:lstStyle/>
                    <a:p>
                      <a:pPr algn="l"/>
                      <a:r>
                        <a:rPr lang="fr-FR" sz="14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Frugalité des procédés : </a:t>
                      </a:r>
                    </a:p>
                    <a:p>
                      <a:pPr algn="l"/>
                      <a:r>
                        <a:rPr lang="fr-FR" sz="1100" b="0" kern="1200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 quoi le projet permet-il de réduire l'impact du procédé de fabrication à chacune de ses étapes ? déchets de process, </a:t>
                      </a:r>
                      <a:r>
                        <a:rPr lang="fr-FR" sz="1100" b="0" kern="1200" dirty="0" err="1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consommazstion</a:t>
                      </a:r>
                      <a:r>
                        <a:rPr lang="fr-FR" sz="1100" b="0" kern="1200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énergétique, chaleur fatale…</a:t>
                      </a:r>
                    </a:p>
                    <a:p>
                      <a:pPr algn="l"/>
                      <a:endParaRPr lang="fr-FR" sz="1200" b="0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3572746"/>
                  </a:ext>
                </a:extLst>
              </a:tr>
              <a:tr h="964791">
                <a:tc>
                  <a:txBody>
                    <a:bodyPr/>
                    <a:lstStyle/>
                    <a:p>
                      <a:pPr algn="l"/>
                      <a:r>
                        <a:rPr lang="fr-FR" sz="14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Nouveaux modèles économiques : </a:t>
                      </a:r>
                    </a:p>
                    <a:p>
                      <a:pPr algn="l"/>
                      <a:r>
                        <a:rPr lang="fr-FR" sz="1100" b="0" kern="1200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quel point le projet questionne-t-il les modèles économiques et challenge-t-il une innovation organisationnelle sur la chaine de valeur ?</a:t>
                      </a:r>
                    </a:p>
                    <a:p>
                      <a:pPr algn="l"/>
                      <a:endParaRPr lang="fr-FR" sz="1200" b="0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0606210"/>
                  </a:ext>
                </a:extLst>
              </a:tr>
              <a:tr h="949948">
                <a:tc>
                  <a:txBody>
                    <a:bodyPr/>
                    <a:lstStyle/>
                    <a:p>
                      <a:pPr algn="l"/>
                      <a:r>
                        <a:rPr lang="fr-FR" sz="14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Maitrise des risques : </a:t>
                      </a:r>
                    </a:p>
                    <a:p>
                      <a:pPr algn="l"/>
                      <a:r>
                        <a:rPr lang="fr-FR" sz="1100" b="0" kern="1200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Dans quelle mesure le projet cherche-t-il à minimiser les impacts négatifs sur le climat, la biodiversité ? à minima principe de précaution, ou simple application de la réglementation ou anticipation de la réglementation.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53843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58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16">
            <a:extLst>
              <a:ext uri="{FF2B5EF4-FFF2-40B4-BE49-F238E27FC236}">
                <a16:creationId xmlns:a16="http://schemas.microsoft.com/office/drawing/2014/main" id="{78D7AEBE-0668-4FC0-9879-3878CED1D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6034"/>
              </p:ext>
            </p:extLst>
          </p:nvPr>
        </p:nvGraphicFramePr>
        <p:xfrm>
          <a:off x="299258" y="1172095"/>
          <a:ext cx="11653174" cy="4929447"/>
        </p:xfrm>
        <a:graphic>
          <a:graphicData uri="http://schemas.openxmlformats.org/drawingml/2006/table">
            <a:tbl>
              <a:tblPr firstRow="1" firstCol="1" lastCol="1" bandRow="1" bandCol="1">
                <a:tableStyleId>{72833802-FEF1-4C79-8D5D-14CF1EAF98D9}</a:tableStyleId>
              </a:tblPr>
              <a:tblGrid>
                <a:gridCol w="5245331">
                  <a:extLst>
                    <a:ext uri="{9D8B030D-6E8A-4147-A177-3AD203B41FA5}">
                      <a16:colId xmlns:a16="http://schemas.microsoft.com/office/drawing/2014/main" val="2035711757"/>
                    </a:ext>
                  </a:extLst>
                </a:gridCol>
                <a:gridCol w="6407843">
                  <a:extLst>
                    <a:ext uri="{9D8B030D-6E8A-4147-A177-3AD203B41FA5}">
                      <a16:colId xmlns:a16="http://schemas.microsoft.com/office/drawing/2014/main" val="1118121016"/>
                    </a:ext>
                  </a:extLst>
                </a:gridCol>
              </a:tblGrid>
              <a:tr h="3823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fr-FR" sz="16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Critères</a:t>
                      </a:r>
                      <a:endParaRPr lang="fr-FR" sz="16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Vos arguments, remarques…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1 - pour le consortium              2 - pour la chaine de valeur</a:t>
                      </a:r>
                      <a:endParaRPr lang="fr-FR" sz="14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214475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 algn="l"/>
                      <a:r>
                        <a:rPr lang="fr-FR" sz="14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Coopération territoriale : </a:t>
                      </a:r>
                    </a:p>
                    <a:p>
                      <a:pPr algn="l"/>
                      <a:r>
                        <a:rPr lang="fr-FR" sz="1100" b="0" u="none" kern="1200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Au-delà de la dimension collaborative du projet (traitée par ailleurs),  dans quelle mesure les principes suivants sont-ils abordés / intégrés : synergies territoriales, symbiose industrielle, circuits courts ?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9288180"/>
                  </a:ext>
                </a:extLst>
              </a:tr>
              <a:tr h="819414">
                <a:tc>
                  <a:txBody>
                    <a:bodyPr/>
                    <a:lstStyle/>
                    <a:p>
                      <a:pPr algn="l"/>
                      <a:r>
                        <a:rPr lang="fr-FR" sz="14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Dimension éthique du projet au regard de l’humain-citoyen: </a:t>
                      </a:r>
                    </a:p>
                    <a:p>
                      <a:pPr algn="l"/>
                      <a:r>
                        <a:rPr lang="fr-FR" sz="1100" b="0" kern="1200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Utilité de la solution, respect de la vie privée, transparence, accessibilité et universalité, mieux vivre</a:t>
                      </a:r>
                    </a:p>
                    <a:p>
                      <a:pPr algn="l"/>
                      <a:endParaRPr lang="fr-FR" sz="1100" b="0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/>
                      <a:endParaRPr lang="fr-FR" sz="1200" b="0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3572746"/>
                  </a:ext>
                </a:extLst>
              </a:tr>
              <a:tr h="832366">
                <a:tc>
                  <a:txBody>
                    <a:bodyPr/>
                    <a:lstStyle/>
                    <a:p>
                      <a:pPr algn="l"/>
                      <a:r>
                        <a:rPr lang="fr-FR" sz="14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Dimension éthique du projet au regard de l’humain-salarié: </a:t>
                      </a:r>
                    </a:p>
                    <a:p>
                      <a:pPr algn="l"/>
                      <a:r>
                        <a:rPr lang="fr-FR" sz="1100" b="0" kern="1200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QVT, responsabilité partagée, TMS, diversité, implication-appartenance, formation-mobilité-carrière</a:t>
                      </a:r>
                    </a:p>
                    <a:p>
                      <a:pPr algn="l"/>
                      <a:endParaRPr lang="fr-FR" sz="1200" b="0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0606210"/>
                  </a:ext>
                </a:extLst>
              </a:tr>
              <a:tr h="1017336">
                <a:tc>
                  <a:txBody>
                    <a:bodyPr/>
                    <a:lstStyle/>
                    <a:p>
                      <a:pPr algn="l"/>
                      <a:r>
                        <a:rPr lang="fr-FR" sz="1400" b="1" kern="1200" dirty="0">
                          <a:solidFill>
                            <a:srgbClr val="0066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Vue d’ensemble – Hauteur de vue : </a:t>
                      </a:r>
                    </a:p>
                    <a:p>
                      <a:pPr algn="l"/>
                      <a:r>
                        <a:rPr lang="fr-FR" sz="1100" b="0" kern="1200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Comment le projet s’inscrit-il dans une dynamique vertueuse globale (systémique) ? impacts court/moyen/long termes ? répond t-il à une vision équilibrée et assumable ? résilience et anticipation, anticipation par une approche multi-scenarii ou stratégie de bifurcation face au contexte incertain, compromis d’intérêts individuels/collectifs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1" kern="120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5384394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A5F43E0-C108-486E-A28A-224189F3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259" y="0"/>
            <a:ext cx="94231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Liens du projet avec les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CRITÈRES ÉCOLOGIQUES ET ÉTHIQUES</a:t>
            </a:r>
          </a:p>
        </p:txBody>
      </p:sp>
    </p:spTree>
    <p:extLst>
      <p:ext uri="{BB962C8B-B14F-4D97-AF65-F5344CB8AC3E}">
        <p14:creationId xmlns:p14="http://schemas.microsoft.com/office/powerpoint/2010/main" val="231448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D4EB38-4B69-45B7-A438-9EADBECE85E2}"/>
              </a:ext>
            </a:extLst>
          </p:cNvPr>
          <p:cNvSpPr txBox="1">
            <a:spLocks/>
          </p:cNvSpPr>
          <p:nvPr/>
        </p:nvSpPr>
        <p:spPr bwMode="auto">
          <a:xfrm>
            <a:off x="333908" y="1298945"/>
            <a:ext cx="11524183" cy="488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85206-A821-4A08-8E42-29473F4E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281" y="16235"/>
            <a:ext cx="94231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PROPRIETE INTELLECTUELLE /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PRINCIPES DE L’ACCORD DE CONSORTIUM </a:t>
            </a:r>
            <a:endParaRPr kumimoji="0" lang="fr-FR" altLang="fr-FR" sz="2800" u="none" strike="noStrike" kern="1200" cap="none" spc="0" normalizeH="0" baseline="0" noProof="0" dirty="0">
              <a:ln>
                <a:noFill/>
              </a:ln>
              <a:solidFill>
                <a:srgbClr val="27315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7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7B954F8-ABD3-8746-A4A3-F58C52A6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281" y="282853"/>
            <a:ext cx="9423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INDICATEURS DE REUSSITE</a:t>
            </a:r>
            <a:endParaRPr kumimoji="0" lang="fr-FR" altLang="fr-FR" sz="2800" u="none" strike="noStrike" kern="1200" cap="none" spc="0" normalizeH="0" baseline="0" noProof="0" dirty="0">
              <a:ln>
                <a:noFill/>
              </a:ln>
              <a:solidFill>
                <a:srgbClr val="27315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DD80044-458A-4CCA-A79B-058FCEB3BAA2}"/>
              </a:ext>
            </a:extLst>
          </p:cNvPr>
          <p:cNvSpPr txBox="1">
            <a:spLocks/>
          </p:cNvSpPr>
          <p:nvPr/>
        </p:nvSpPr>
        <p:spPr bwMode="auto">
          <a:xfrm>
            <a:off x="173271" y="1276833"/>
            <a:ext cx="11524183" cy="488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3906320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7B954F8-ABD3-8746-A4A3-F58C52A6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281" y="282853"/>
            <a:ext cx="9423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DU PROJET</a:t>
            </a:r>
            <a:endParaRPr kumimoji="0" lang="fr-FR" altLang="fr-FR" sz="2800" u="none" strike="noStrike" kern="1200" cap="none" spc="0" normalizeH="0" baseline="0" noProof="0" dirty="0">
              <a:ln>
                <a:noFill/>
              </a:ln>
              <a:solidFill>
                <a:srgbClr val="27315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5FDB918-4245-467C-823E-B809BD75688B}"/>
              </a:ext>
            </a:extLst>
          </p:cNvPr>
          <p:cNvSpPr txBox="1">
            <a:spLocks/>
          </p:cNvSpPr>
          <p:nvPr/>
        </p:nvSpPr>
        <p:spPr bwMode="auto">
          <a:xfrm>
            <a:off x="310263" y="1232444"/>
            <a:ext cx="11524183" cy="488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Tâches :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Livrables :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190509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7B954F8-ABD3-8746-A4A3-F58C52A6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281" y="282853"/>
            <a:ext cx="9423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PHASAGE, PLANNING</a:t>
            </a:r>
            <a:endParaRPr kumimoji="0" lang="fr-FR" altLang="fr-FR" sz="2800" u="none" strike="noStrike" kern="1200" cap="none" spc="0" normalizeH="0" baseline="0" noProof="0" dirty="0">
              <a:ln>
                <a:noFill/>
              </a:ln>
              <a:solidFill>
                <a:srgbClr val="27315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DD80044-458A-4CCA-A79B-058FCEB3BAA2}"/>
              </a:ext>
            </a:extLst>
          </p:cNvPr>
          <p:cNvSpPr txBox="1">
            <a:spLocks/>
          </p:cNvSpPr>
          <p:nvPr/>
        </p:nvSpPr>
        <p:spPr bwMode="auto">
          <a:xfrm>
            <a:off x="333908" y="1224055"/>
            <a:ext cx="11524183" cy="488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Phasage :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Planning :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37853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7B954F8-ABD3-8746-A4A3-F58C52A6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281" y="282853"/>
            <a:ext cx="9423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BUDGET ET AIDE</a:t>
            </a:r>
            <a:endParaRPr kumimoji="0" lang="fr-FR" altLang="fr-FR" sz="2800" u="none" strike="noStrike" kern="1200" cap="none" spc="0" normalizeH="0" baseline="0" noProof="0" dirty="0">
              <a:ln>
                <a:noFill/>
              </a:ln>
              <a:solidFill>
                <a:srgbClr val="27315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698C95C9-2999-4B42-9C10-B70A9C2F72B9}"/>
              </a:ext>
            </a:extLst>
          </p:cNvPr>
          <p:cNvSpPr txBox="1">
            <a:spLocks/>
          </p:cNvSpPr>
          <p:nvPr/>
        </p:nvSpPr>
        <p:spPr bwMode="auto">
          <a:xfrm>
            <a:off x="310263" y="1232444"/>
            <a:ext cx="11524183" cy="488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Budget détaillé par entité :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Aide demandée par entité  :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2600715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3F83947-E9E9-4D1A-B2C1-7B3877BD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403" y="0"/>
            <a:ext cx="94231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CARACTERE STRATEGIQUE DU PROJET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CARACTERE INCITATIF DE L’AIDE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AD4EAAE-D77C-4865-B8C3-B98BF6BF49D2}"/>
              </a:ext>
            </a:extLst>
          </p:cNvPr>
          <p:cNvSpPr txBox="1">
            <a:spLocks/>
          </p:cNvSpPr>
          <p:nvPr/>
        </p:nvSpPr>
        <p:spPr bwMode="auto">
          <a:xfrm>
            <a:off x="333908" y="1257611"/>
            <a:ext cx="11524183" cy="488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1918749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0B354B2-401E-4C2C-8A49-8499D1AA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161" y="0"/>
            <a:ext cx="94231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ANALYSE DE RISQUE DU PROJET / SOLUTIONS ENVISAGEES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008E331A-01A6-49EC-9A14-2AD900B4074E}"/>
              </a:ext>
            </a:extLst>
          </p:cNvPr>
          <p:cNvSpPr txBox="1">
            <a:spLocks/>
          </p:cNvSpPr>
          <p:nvPr/>
        </p:nvSpPr>
        <p:spPr bwMode="auto">
          <a:xfrm>
            <a:off x="333908" y="1417002"/>
            <a:ext cx="11524183" cy="488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106179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16">
            <a:extLst>
              <a:ext uri="{FF2B5EF4-FFF2-40B4-BE49-F238E27FC236}">
                <a16:creationId xmlns:a16="http://schemas.microsoft.com/office/drawing/2014/main" id="{78BE43F3-0D09-4DC1-B315-E15AA2919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18007"/>
              </p:ext>
            </p:extLst>
          </p:nvPr>
        </p:nvGraphicFramePr>
        <p:xfrm>
          <a:off x="1573821" y="1719385"/>
          <a:ext cx="8797384" cy="3564156"/>
        </p:xfrm>
        <a:graphic>
          <a:graphicData uri="http://schemas.openxmlformats.org/drawingml/2006/table">
            <a:tbl>
              <a:tblPr firstRow="1" firstCol="1" lastCol="1" bandRow="1" bandCol="1">
                <a:tableStyleId>{72833802-FEF1-4C79-8D5D-14CF1EAF98D9}</a:tableStyleId>
              </a:tblPr>
              <a:tblGrid>
                <a:gridCol w="4398692">
                  <a:extLst>
                    <a:ext uri="{9D8B030D-6E8A-4147-A177-3AD203B41FA5}">
                      <a16:colId xmlns:a16="http://schemas.microsoft.com/office/drawing/2014/main" val="2035711757"/>
                    </a:ext>
                  </a:extLst>
                </a:gridCol>
                <a:gridCol w="4398692">
                  <a:extLst>
                    <a:ext uri="{9D8B030D-6E8A-4147-A177-3AD203B41FA5}">
                      <a16:colId xmlns:a16="http://schemas.microsoft.com/office/drawing/2014/main" val="1118121016"/>
                    </a:ext>
                  </a:extLst>
                </a:gridCol>
              </a:tblGrid>
              <a:tr h="472548">
                <a:tc>
                  <a:txBody>
                    <a:bodyPr/>
                    <a:lstStyle/>
                    <a:p>
                      <a:pPr algn="l"/>
                      <a:r>
                        <a:rPr lang="fr-FR" sz="1600" b="1" i="0" u="none" strike="noStrike" kern="1200" baseline="0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Durée du projet</a:t>
                      </a:r>
                      <a:endParaRPr lang="fr-FR" sz="1600" b="1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b="1" i="0" u="none" strike="noStrike" kern="1200" baseline="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214475"/>
                  </a:ext>
                </a:extLst>
              </a:tr>
              <a:tr h="43789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Budget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b="1" i="0" u="none" strike="noStrike" kern="1200" baseline="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3621164"/>
                  </a:ext>
                </a:extLst>
              </a:tr>
              <a:tr h="43789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Aide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b="1" i="0" u="none" strike="noStrike" kern="1200" baseline="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3572746"/>
                  </a:ext>
                </a:extLst>
              </a:tr>
              <a:tr h="43789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Porteur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b="1" i="0" u="none" strike="noStrike" kern="1200" baseline="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0606210"/>
                  </a:ext>
                </a:extLst>
              </a:tr>
              <a:tr h="464268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Thématique (s)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b="1" i="0" u="none" strike="noStrike" kern="1200" baseline="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53843942"/>
                  </a:ext>
                </a:extLst>
              </a:tr>
              <a:tr h="43789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Marchés cibles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b="1" i="0" u="none" strike="noStrike" kern="1200" baseline="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0661902"/>
                  </a:ext>
                </a:extLst>
              </a:tr>
              <a:tr h="43789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Pôle principal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b="1" i="0" u="none" strike="noStrike" kern="1200" baseline="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2891318"/>
                  </a:ext>
                </a:extLst>
              </a:tr>
              <a:tr h="43789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Pôle (s) </a:t>
                      </a:r>
                      <a:r>
                        <a:rPr lang="fr-FR" sz="1600" b="1" dirty="0" err="1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co-labellisateur</a:t>
                      </a:r>
                      <a:r>
                        <a:rPr lang="fr-FR" sz="1600" b="1" dirty="0">
                          <a:solidFill>
                            <a:srgbClr val="8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(s)</a:t>
                      </a: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b="1" i="0" u="none" strike="noStrike" kern="1200" baseline="0" dirty="0">
                        <a:solidFill>
                          <a:srgbClr val="8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168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78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7B954F8-ABD3-8746-A4A3-F58C52A6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281" y="282853"/>
            <a:ext cx="9423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INFORMATIONS  COMPLEMENTAIRES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93196C57-3289-4FCD-B492-28D450C94138}"/>
              </a:ext>
            </a:extLst>
          </p:cNvPr>
          <p:cNvSpPr txBox="1">
            <a:spLocks/>
          </p:cNvSpPr>
          <p:nvPr/>
        </p:nvSpPr>
        <p:spPr bwMode="auto">
          <a:xfrm>
            <a:off x="333908" y="1224055"/>
            <a:ext cx="11524183" cy="488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357866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7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226A1DE-97D3-1F44-8CF5-2E5548698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281" y="282853"/>
            <a:ext cx="9423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</a:t>
            </a:r>
            <a:r>
              <a:rPr lang="fr-FR" altLang="fr-FR" sz="2800" dirty="0">
                <a:solidFill>
                  <a:srgbClr val="6E0F27"/>
                </a:solidFill>
                <a:latin typeface="Verdana" panose="020B0604030504040204" pitchFamily="34" charset="0"/>
                <a:ea typeface="Silom"/>
                <a:cs typeface="Silom"/>
              </a:rPr>
              <a:t> </a:t>
            </a: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PARTENAIRES (énumération et codes postaux)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92AF8386-8A70-429A-9C07-2358AA669333}"/>
              </a:ext>
            </a:extLst>
          </p:cNvPr>
          <p:cNvSpPr txBox="1">
            <a:spLocks/>
          </p:cNvSpPr>
          <p:nvPr/>
        </p:nvSpPr>
        <p:spPr bwMode="auto">
          <a:xfrm>
            <a:off x="404446" y="1266092"/>
            <a:ext cx="11293008" cy="499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defTabSz="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Porteur :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lvl="1" defTabSz="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Partenaires industriels :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lvl="1" defTabSz="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Partenaires scientifiques :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277760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08F55E2-A90D-384E-ABEE-5DF8AD14E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281" y="282853"/>
            <a:ext cx="9423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ENJEUX / RESUME</a:t>
            </a:r>
            <a:endParaRPr kumimoji="0" lang="fr-FR" altLang="fr-FR" sz="2800" u="none" strike="noStrike" kern="1200" cap="none" spc="0" normalizeH="0" baseline="0" noProof="0" dirty="0">
              <a:ln>
                <a:noFill/>
              </a:ln>
              <a:solidFill>
                <a:srgbClr val="27315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A3CBF076-0B3B-4F5F-B7EF-333127F3DA27}"/>
              </a:ext>
            </a:extLst>
          </p:cNvPr>
          <p:cNvSpPr txBox="1">
            <a:spLocks/>
          </p:cNvSpPr>
          <p:nvPr/>
        </p:nvSpPr>
        <p:spPr bwMode="auto">
          <a:xfrm>
            <a:off x="310263" y="1266092"/>
            <a:ext cx="11571474" cy="480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defTabSz="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Contexte</a:t>
            </a:r>
            <a:r>
              <a:rPr lang="fr-FR" altLang="fr-FR" sz="1600" b="1" dirty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– Enjeux (le pourquoi du projet : stratégique, marché, économique, sociétal…) :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lvl="1" defTabSz="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Résumé (l’ambition) :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rgbClr val="941100"/>
              </a:solidFill>
              <a:latin typeface="Verdana" panose="020B0604030504040204" pitchFamily="34" charset="0"/>
              <a:ea typeface="Verdana" charset="0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3CF059-DD98-A344-941B-EC715F0C1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281" y="282853"/>
            <a:ext cx="9423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</a:t>
            </a:r>
            <a:r>
              <a:rPr lang="fr-FR" altLang="fr-FR" sz="2800" dirty="0">
                <a:solidFill>
                  <a:srgbClr val="6E0F27"/>
                </a:solidFill>
                <a:latin typeface="Verdana" panose="020B0604030504040204" pitchFamily="34" charset="0"/>
                <a:ea typeface="Silom"/>
                <a:cs typeface="Silom"/>
              </a:rPr>
              <a:t> </a:t>
            </a: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OBJECTIFS DU PROJET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DFA505E-FD27-4C5E-A381-F9C5C841A5B3}"/>
              </a:ext>
            </a:extLst>
          </p:cNvPr>
          <p:cNvSpPr txBox="1">
            <a:spLocks/>
          </p:cNvSpPr>
          <p:nvPr/>
        </p:nvSpPr>
        <p:spPr bwMode="auto">
          <a:xfrm>
            <a:off x="310263" y="1232444"/>
            <a:ext cx="11524183" cy="496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Objectifs scientifiques :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lvl="1" defTabSz="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Objectifs technologiques :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lvl="1" defTabSz="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Objectifs économiques :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65409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E15967CA-AC46-E445-A5D0-699B6B35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281" y="282853"/>
            <a:ext cx="9423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ETAT DE L’ART / CONCURRENCE </a:t>
            </a:r>
            <a:endParaRPr kumimoji="0" lang="fr-FR" altLang="fr-FR" sz="2800" u="none" strike="noStrike" kern="1200" cap="none" spc="0" normalizeH="0" baseline="0" noProof="0" dirty="0">
              <a:ln>
                <a:noFill/>
              </a:ln>
              <a:solidFill>
                <a:srgbClr val="27315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27E9A25E-E90B-AA29-B294-CF4977BFF5D6}"/>
              </a:ext>
            </a:extLst>
          </p:cNvPr>
          <p:cNvSpPr txBox="1">
            <a:spLocks/>
          </p:cNvSpPr>
          <p:nvPr/>
        </p:nvSpPr>
        <p:spPr bwMode="auto">
          <a:xfrm>
            <a:off x="539031" y="1280767"/>
            <a:ext cx="11524183" cy="496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Etat de l’Art :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lvl="1" defTabSz="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Concurrence :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B85FCB8-40F4-C042-9611-FB0D124A5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281" y="282853"/>
            <a:ext cx="9423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VERROUS A LEVER</a:t>
            </a:r>
            <a:endParaRPr kumimoji="0" lang="fr-FR" altLang="fr-FR" sz="2800" u="none" strike="noStrike" kern="1200" cap="none" spc="0" normalizeH="0" baseline="0" noProof="0" dirty="0">
              <a:ln>
                <a:noFill/>
              </a:ln>
              <a:solidFill>
                <a:srgbClr val="27315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16885AE3-BCBE-4D4C-9A4C-89E1F77FB2A5}"/>
              </a:ext>
            </a:extLst>
          </p:cNvPr>
          <p:cNvSpPr txBox="1">
            <a:spLocks/>
          </p:cNvSpPr>
          <p:nvPr/>
        </p:nvSpPr>
        <p:spPr bwMode="auto">
          <a:xfrm>
            <a:off x="333909" y="1318846"/>
            <a:ext cx="11500538" cy="477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7B954F8-ABD3-8746-A4A3-F58C52A6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035" y="63045"/>
            <a:ext cx="94231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CONSORTIUM DETAILLE /</a:t>
            </a:r>
            <a:b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Implication sur le projet</a:t>
            </a:r>
            <a:endParaRPr kumimoji="0" lang="fr-FR" altLang="fr-FR" sz="2800" u="none" strike="noStrike" kern="1200" cap="none" spc="0" normalizeH="0" baseline="0" noProof="0" dirty="0">
              <a:ln>
                <a:noFill/>
              </a:ln>
              <a:solidFill>
                <a:srgbClr val="27315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ADA214C-80D7-4E86-8F85-F1A6DA22EE35}"/>
              </a:ext>
            </a:extLst>
          </p:cNvPr>
          <p:cNvSpPr txBox="1">
            <a:spLocks/>
          </p:cNvSpPr>
          <p:nvPr/>
        </p:nvSpPr>
        <p:spPr bwMode="auto">
          <a:xfrm>
            <a:off x="333909" y="1318846"/>
            <a:ext cx="11500538" cy="477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 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199250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7B954F8-ABD3-8746-A4A3-F58C52A6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582" y="0"/>
            <a:ext cx="94231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IMPACT ET RETOMBEES </a:t>
            </a:r>
            <a:b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(qualitatif, quantitatif, échéance)</a:t>
            </a:r>
            <a:br>
              <a:rPr lang="fr-FR" altLang="fr-FR" sz="2800" dirty="0">
                <a:solidFill>
                  <a:srgbClr val="8D0A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kumimoji="0" lang="fr-FR" altLang="fr-FR" sz="2800" u="none" strike="noStrike" kern="1200" cap="none" spc="0" normalizeH="0" baseline="0" noProof="0" dirty="0">
              <a:ln>
                <a:noFill/>
              </a:ln>
              <a:solidFill>
                <a:srgbClr val="27315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685DCF2E-49AB-4BA8-9AFA-B1E8C6641762}"/>
              </a:ext>
            </a:extLst>
          </p:cNvPr>
          <p:cNvSpPr txBox="1">
            <a:spLocks/>
          </p:cNvSpPr>
          <p:nvPr/>
        </p:nvSpPr>
        <p:spPr bwMode="auto">
          <a:xfrm>
            <a:off x="268318" y="1173721"/>
            <a:ext cx="11524183" cy="488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Pour chacun des partenaires :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b="1" dirty="0">
                <a:solidFill>
                  <a:srgbClr val="941100"/>
                </a:solidFill>
                <a:latin typeface="Verdana" panose="020B0604030504040204" pitchFamily="34" charset="0"/>
                <a:ea typeface="Verdana" charset="0"/>
              </a:rPr>
              <a:t>	</a:t>
            </a: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006666"/>
                </a:solidFill>
                <a:latin typeface="Verdana" panose="020B0604030504040204" pitchFamily="34" charset="0"/>
                <a:ea typeface="Silom"/>
                <a:cs typeface="Silom"/>
              </a:rPr>
              <a:t>		</a:t>
            </a: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marL="0" indent="0" defTabSz="457200" fontAlgn="base">
              <a:spcAft>
                <a:spcPct val="0"/>
              </a:spcAft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  <a:p>
            <a:pPr defTabSz="457200"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6666"/>
              </a:solidFill>
              <a:latin typeface="Verdana" panose="020B0604030504040204" pitchFamily="34" charset="0"/>
              <a:ea typeface="Silom"/>
              <a:cs typeface="Silom"/>
            </a:endParaRPr>
          </a:p>
        </p:txBody>
      </p:sp>
    </p:spTree>
    <p:extLst>
      <p:ext uri="{BB962C8B-B14F-4D97-AF65-F5344CB8AC3E}">
        <p14:creationId xmlns:p14="http://schemas.microsoft.com/office/powerpoint/2010/main" val="1853167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MESModelePPT2020" id="{829D0B32-0B1C-CC40-A00D-6208CE969529}" vid="{CE9C9346-2DB9-DC44-AE9E-7CD146207672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MESModelePPT2020" id="{829D0B32-0B1C-CC40-A00D-6208CE969529}" vid="{1CD68EBC-4371-D843-82B1-81FB78DBD07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CIMESModelePPT2020</Template>
  <TotalTime>0</TotalTime>
  <Words>824</Words>
  <Application>Microsoft Office PowerPoint</Application>
  <PresentationFormat>Grand écran</PresentationFormat>
  <Paragraphs>387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Josefin Sans</vt:lpstr>
      <vt:lpstr>Josefin Sans Light</vt:lpstr>
      <vt:lpstr>Silom</vt:lpstr>
      <vt:lpstr>Verdana</vt:lpstr>
      <vt:lpstr>Wingdings</vt:lpstr>
      <vt:lpstr>1_Conception personnalisée</vt:lpstr>
      <vt:lpstr>2_Conception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Lessia CAHUZAC</dc:creator>
  <cp:lastModifiedBy>Lessia CAHUZAC</cp:lastModifiedBy>
  <cp:revision>53</cp:revision>
  <dcterms:created xsi:type="dcterms:W3CDTF">2020-01-28T09:21:05Z</dcterms:created>
  <dcterms:modified xsi:type="dcterms:W3CDTF">2023-09-22T12:16:01Z</dcterms:modified>
</cp:coreProperties>
</file>