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64" r:id="rId3"/>
  </p:sldIdLst>
  <p:sldSz cx="12192000" cy="16256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2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BBE5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45" d="100"/>
          <a:sy n="45" d="100"/>
        </p:scale>
        <p:origin x="2929" y="87"/>
      </p:cViewPr>
      <p:guideLst>
        <p:guide orient="horz" pos="512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06001-D1DA-4AD7-B886-8AE5AD7BBA92}" type="datetimeFigureOut">
              <a:rPr lang="fr-FR" smtClean="0"/>
              <a:t>12/08/2021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6922-3921-42F0-89EB-9E62357448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0126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06001-D1DA-4AD7-B886-8AE5AD7BBA92}" type="datetimeFigureOut">
              <a:rPr lang="fr-FR" smtClean="0"/>
              <a:t>12/08/2021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6922-3921-42F0-89EB-9E62357448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9300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06001-D1DA-4AD7-B886-8AE5AD7BBA92}" type="datetimeFigureOut">
              <a:rPr lang="fr-FR" smtClean="0"/>
              <a:t>12/08/2021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6922-3921-42F0-89EB-9E62357448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2519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06001-D1DA-4AD7-B886-8AE5AD7BBA92}" type="datetimeFigureOut">
              <a:rPr lang="fr-FR" smtClean="0"/>
              <a:t>12/08/2021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6922-3921-42F0-89EB-9E62357448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408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06001-D1DA-4AD7-B886-8AE5AD7BBA92}" type="datetimeFigureOut">
              <a:rPr lang="fr-FR" smtClean="0"/>
              <a:t>12/08/2021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6922-3921-42F0-89EB-9E62357448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942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06001-D1DA-4AD7-B886-8AE5AD7BBA92}" type="datetimeFigureOut">
              <a:rPr lang="fr-FR" smtClean="0"/>
              <a:t>12/08/2021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6922-3921-42F0-89EB-9E62357448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746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06001-D1DA-4AD7-B886-8AE5AD7BBA92}" type="datetimeFigureOut">
              <a:rPr lang="fr-FR" smtClean="0"/>
              <a:t>12/08/2021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6922-3921-42F0-89EB-9E62357448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5968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06001-D1DA-4AD7-B886-8AE5AD7BBA92}" type="datetimeFigureOut">
              <a:rPr lang="fr-FR" smtClean="0"/>
              <a:t>12/08/2021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6922-3921-42F0-89EB-9E62357448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7455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06001-D1DA-4AD7-B886-8AE5AD7BBA92}" type="datetimeFigureOut">
              <a:rPr lang="fr-FR" smtClean="0"/>
              <a:t>12/08/2021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6922-3921-42F0-89EB-9E62357448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677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06001-D1DA-4AD7-B886-8AE5AD7BBA92}" type="datetimeFigureOut">
              <a:rPr lang="fr-FR" smtClean="0"/>
              <a:t>12/08/2021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6922-3921-42F0-89EB-9E62357448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4737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06001-D1DA-4AD7-B886-8AE5AD7BBA92}" type="datetimeFigureOut">
              <a:rPr lang="fr-FR" smtClean="0"/>
              <a:t>12/08/2021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6922-3921-42F0-89EB-9E62357448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8096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06001-D1DA-4AD7-B886-8AE5AD7BBA92}" type="datetimeFigureOut">
              <a:rPr lang="fr-FR" smtClean="0"/>
              <a:t>12/08/2021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16922-3921-42F0-89EB-9E62357448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0735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DR07.Spv@cnrs.f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016391"/>
            <a:ext cx="8928371" cy="689354"/>
          </a:xfrm>
          <a:prstGeom prst="rect">
            <a:avLst/>
          </a:prstGeom>
          <a:solidFill>
            <a:srgbClr val="2DAD68">
              <a:alpha val="3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itre 3">
            <a:extLst>
              <a:ext uri="{FF2B5EF4-FFF2-40B4-BE49-F238E27FC236}">
                <a16:creationId xmlns:a16="http://schemas.microsoft.com/office/drawing/2014/main" id="{90BBFC12-09A1-2D4A-B3EB-029D28B6D204}"/>
              </a:ext>
            </a:extLst>
          </p:cNvPr>
          <p:cNvSpPr txBox="1">
            <a:spLocks/>
          </p:cNvSpPr>
          <p:nvPr/>
        </p:nvSpPr>
        <p:spPr>
          <a:xfrm>
            <a:off x="0" y="2694658"/>
            <a:ext cx="11920766" cy="570708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3600" b="1" dirty="0" smtClean="0">
                <a:solidFill>
                  <a:srgbClr val="003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Qu’est-ce </a:t>
            </a:r>
            <a:r>
              <a:rPr lang="fr-FR" sz="3600" b="1" dirty="0">
                <a:solidFill>
                  <a:srgbClr val="003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« France Relance » ?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980335" y="654037"/>
            <a:ext cx="82313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de Relance</a:t>
            </a:r>
          </a:p>
          <a:p>
            <a:pPr algn="ctr"/>
            <a:r>
              <a:rPr lang="fr-FR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Mesure de préservation de l’emploi de R&amp;D des entreprises</a:t>
            </a:r>
            <a:endParaRPr lang="fr-FR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0163" y="382299"/>
            <a:ext cx="1628668" cy="1628668"/>
          </a:xfrm>
          <a:prstGeom prst="rect">
            <a:avLst/>
          </a:prstGeom>
          <a:noFill/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817" y="387034"/>
            <a:ext cx="1499512" cy="1499512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806215" y="3899589"/>
            <a:ext cx="1042992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France Relance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est un plan exceptionnel de 100 milliards d’euros déployé par le Gouvernement. Il est destiné à soutenir l'économie nationale dans une période difficile et à accélérer sa transformation en investissant prioritairement dans les domaines qui feront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l’économie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et créeront les emplois de demain. </a:t>
            </a: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s’articule autour de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3 volets principaux : l'écologie, la cohésion et la compétitivité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mesure de préservation de l’emploi de R&amp;D des entreprises est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l’un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des axes du volet compétitivité. Elle est dotée de 300 millions d’euros. </a:t>
            </a:r>
          </a:p>
          <a:p>
            <a:pPr algn="just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opérateurs de cette mesure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pour le compte de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l’Etat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sont les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structures de recherche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publique,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dont le CNRS. 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806215" y="6750336"/>
            <a:ext cx="4615543" cy="4324261"/>
          </a:xfrm>
          <a:prstGeom prst="rect">
            <a:avLst/>
          </a:prstGeom>
          <a:noFill/>
          <a:ln w="57150">
            <a:solidFill>
              <a:srgbClr val="BBE5C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Quels sont les objectifs de la « mesure de préservation de l’emploi R&amp;D des entreprises » ?</a:t>
            </a:r>
          </a:p>
          <a:p>
            <a:pPr algn="ctr"/>
            <a:endParaRPr lang="fr-FR" sz="1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Anticiper un sous-investissement en R&amp;D des entreprises</a:t>
            </a:r>
          </a:p>
          <a:p>
            <a:pPr marL="285750" indent="-285750" algn="ctr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Faire face à la montée d’un chômage conjoncturel des jeunes diplômés</a:t>
            </a:r>
          </a:p>
          <a:p>
            <a:pPr marL="285750" indent="-285750" algn="ctr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Contribuer à la préservation d’emplois de R&amp;D et à la montée en compétence </a:t>
            </a:r>
          </a:p>
          <a:p>
            <a:pPr marL="285750" indent="-285750" algn="ctr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Impulser une dynamique nouvelle d’acculturation entre recherche publique et recherche privée par des échanges de personnels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6620599" y="6804197"/>
            <a:ext cx="4615543" cy="4216539"/>
          </a:xfrm>
          <a:prstGeom prst="rect">
            <a:avLst/>
          </a:prstGeom>
          <a:noFill/>
          <a:ln w="57150">
            <a:solidFill>
              <a:srgbClr val="BBE5C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fr-FR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quoi s’agit-il ?</a:t>
            </a:r>
          </a:p>
          <a:p>
            <a:pPr algn="ctr"/>
            <a:endParaRPr lang="fr-FR" sz="1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1200"/>
              </a:spcAft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La mesure permet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la prise en charge partielle de la rémunération de personnels de R&amp;D engagés dans des projets de recherche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collaborative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entre une entreprise et un laboratoire public.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1200"/>
              </a:spcAft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Le CNRS vise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à créer ou à sauvegarder près de 300 emplois.</a:t>
            </a:r>
          </a:p>
          <a:p>
            <a:pPr algn="ctr">
              <a:spcAft>
                <a:spcPts val="600"/>
              </a:spcAft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Pour activer cette prise en charge,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un programme de recherche commun doit être défini et encadré par un contrat de collaboration.</a:t>
            </a:r>
          </a:p>
          <a:p>
            <a:pPr algn="ctr"/>
            <a:endParaRPr lang="fr-FR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1774" y="11720711"/>
            <a:ext cx="8928371" cy="689354"/>
          </a:xfrm>
          <a:prstGeom prst="rect">
            <a:avLst/>
          </a:prstGeom>
          <a:solidFill>
            <a:srgbClr val="2DAD68">
              <a:alpha val="3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itre 3">
            <a:extLst>
              <a:ext uri="{FF2B5EF4-FFF2-40B4-BE49-F238E27FC236}">
                <a16:creationId xmlns:a16="http://schemas.microsoft.com/office/drawing/2014/main" id="{90BBFC12-09A1-2D4A-B3EB-029D28B6D204}"/>
              </a:ext>
            </a:extLst>
          </p:cNvPr>
          <p:cNvSpPr txBox="1">
            <a:spLocks/>
          </p:cNvSpPr>
          <p:nvPr/>
        </p:nvSpPr>
        <p:spPr>
          <a:xfrm>
            <a:off x="21774" y="11398978"/>
            <a:ext cx="11920766" cy="570708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3600" b="1" dirty="0">
                <a:solidFill>
                  <a:srgbClr val="003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Quelles sont les entreprises éligibles ?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06215" y="12196403"/>
            <a:ext cx="1042992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L’entreprise doit avoir été créée avant le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01/01/2019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. 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L’entreprise doit disposer des capacités internes à conduire des travaux de R&amp;D.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L’entreprise doit décrire les difficultés rencontrées en raison de la crise sanitaire.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L’entreprise ne doit pas être dans une situation financière dégradée au point de ne pas pouvoir respecter ses engagements au titre du contrat de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collaboration de recherche.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L’entreprise ne peut pas bénéficier pas de la mesure au-delà de 20 personnels soutenus.</a:t>
            </a:r>
          </a:p>
        </p:txBody>
      </p:sp>
    </p:spTree>
    <p:extLst>
      <p:ext uri="{BB962C8B-B14F-4D97-AF65-F5344CB8AC3E}">
        <p14:creationId xmlns:p14="http://schemas.microsoft.com/office/powerpoint/2010/main" val="222433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210852"/>
            <a:ext cx="8928371" cy="689354"/>
          </a:xfrm>
          <a:prstGeom prst="rect">
            <a:avLst/>
          </a:prstGeom>
          <a:solidFill>
            <a:srgbClr val="2DAD68">
              <a:alpha val="3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itre 3">
            <a:extLst>
              <a:ext uri="{FF2B5EF4-FFF2-40B4-BE49-F238E27FC236}">
                <a16:creationId xmlns:a16="http://schemas.microsoft.com/office/drawing/2014/main" id="{90BBFC12-09A1-2D4A-B3EB-029D28B6D204}"/>
              </a:ext>
            </a:extLst>
          </p:cNvPr>
          <p:cNvSpPr txBox="1">
            <a:spLocks/>
          </p:cNvSpPr>
          <p:nvPr/>
        </p:nvSpPr>
        <p:spPr>
          <a:xfrm>
            <a:off x="0" y="1932378"/>
            <a:ext cx="11493500" cy="570708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2400" b="1" dirty="0">
                <a:solidFill>
                  <a:srgbClr val="003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fr-FR" sz="2400" b="1" dirty="0" smtClean="0">
                <a:solidFill>
                  <a:srgbClr val="003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aintien en emploi de personnels de R&amp;D des entreprises</a:t>
            </a:r>
            <a:endParaRPr lang="fr-FR" sz="2400" b="1" dirty="0">
              <a:solidFill>
                <a:srgbClr val="0037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980335" y="413407"/>
            <a:ext cx="82313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de Relance</a:t>
            </a:r>
          </a:p>
          <a:p>
            <a:pPr algn="ctr"/>
            <a:r>
              <a:rPr lang="fr-FR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Mesure de préservation de l’emploi de R&amp;D des entreprises</a:t>
            </a:r>
            <a:endParaRPr lang="fr-FR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0163" y="141669"/>
            <a:ext cx="1628668" cy="1628668"/>
          </a:xfrm>
          <a:prstGeom prst="rect">
            <a:avLst/>
          </a:prstGeom>
          <a:noFill/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817" y="146404"/>
            <a:ext cx="1499512" cy="149951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672273" y="3008920"/>
            <a:ext cx="10593335" cy="6598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Pour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préserver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potentiel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d’innovation des entreprises, la mesure soutient l’accueil par le CNRS de personnels R&amp;D des entreprises travaillant sur un projet de recherche collaborative. </a:t>
            </a:r>
            <a:endParaRPr lang="fr-FR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-2885" y="7683217"/>
            <a:ext cx="8928371" cy="689354"/>
          </a:xfrm>
          <a:prstGeom prst="rect">
            <a:avLst/>
          </a:prstGeom>
          <a:solidFill>
            <a:srgbClr val="2DAD68">
              <a:alpha val="3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Titre 3">
            <a:extLst>
              <a:ext uri="{FF2B5EF4-FFF2-40B4-BE49-F238E27FC236}">
                <a16:creationId xmlns:a16="http://schemas.microsoft.com/office/drawing/2014/main" id="{90BBFC12-09A1-2D4A-B3EB-029D28B6D204}"/>
              </a:ext>
            </a:extLst>
          </p:cNvPr>
          <p:cNvSpPr txBox="1">
            <a:spLocks/>
          </p:cNvSpPr>
          <p:nvPr/>
        </p:nvSpPr>
        <p:spPr>
          <a:xfrm>
            <a:off x="-2885" y="7401358"/>
            <a:ext cx="11920766" cy="570708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2400" b="1" dirty="0">
                <a:solidFill>
                  <a:srgbClr val="003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Recrutement en CDD par le CNRS de jeunes </a:t>
            </a:r>
            <a:r>
              <a:rPr lang="fr-FR" sz="2400" b="1" dirty="0" smtClean="0">
                <a:solidFill>
                  <a:srgbClr val="003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diplômés</a:t>
            </a:r>
            <a:endParaRPr lang="fr-FR" sz="2400" b="1" dirty="0">
              <a:solidFill>
                <a:srgbClr val="0037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2273" y="8655594"/>
            <a:ext cx="1059333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En vue de faciliter l’insertion professionnelle des jeunes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diplômés, la mesure soutient leur recrutement en CDD par le CNRS pour intervenir sur un projet de recherche collaborative avec une entreprise. 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07817" y="12730964"/>
            <a:ext cx="11687278" cy="297004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 mesure est temporaire : seuls les projets identifiés en 2021 ont l’assurance de pouvoir être considérés.</a:t>
            </a:r>
          </a:p>
          <a:p>
            <a:pPr algn="ctr"/>
            <a:r>
              <a:rPr lang="fr-FR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 avez besoin de plus d’informations ?</a:t>
            </a:r>
          </a:p>
          <a:p>
            <a:pPr algn="ctr">
              <a:spcAft>
                <a:spcPts val="1200"/>
              </a:spcAft>
            </a:pPr>
            <a:r>
              <a:rPr lang="fr-F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 souhaitez en bénéficier ?</a:t>
            </a:r>
          </a:p>
          <a:p>
            <a:pPr algn="ctr">
              <a:spcAft>
                <a:spcPts val="600"/>
              </a:spcAft>
            </a:pPr>
            <a:r>
              <a:rPr lang="fr-FR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Service du Partenariat et de la Valorisation du CNRS est votre point d’entrée pour cette mesure</a:t>
            </a:r>
            <a:r>
              <a:rPr lang="fr-F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fr-FR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vous </a:t>
            </a:r>
            <a:r>
              <a:rPr lang="fr-FR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apportera tous </a:t>
            </a:r>
            <a:r>
              <a:rPr lang="fr-FR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éclairages nécessaires, vous accompagnera pour le montage du dossier à </a:t>
            </a:r>
            <a:r>
              <a:rPr lang="fr-FR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constituer, </a:t>
            </a:r>
            <a:r>
              <a:rPr lang="fr-FR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se chargera de son instruction</a:t>
            </a:r>
            <a:r>
              <a:rPr lang="fr-FR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fr-F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Contactez-le</a:t>
            </a:r>
            <a:r>
              <a:rPr lang="fr-FR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fr-FR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5957498" y="3805861"/>
            <a:ext cx="5308110" cy="3308598"/>
          </a:xfrm>
          <a:prstGeom prst="rect">
            <a:avLst/>
          </a:prstGeom>
          <a:noFill/>
          <a:ln w="57150">
            <a:solidFill>
              <a:srgbClr val="BBE5CE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fr-FR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salariés visés</a:t>
            </a:r>
          </a:p>
          <a:p>
            <a:pPr marL="342900" indent="-342900" algn="just">
              <a:spcAft>
                <a:spcPts val="600"/>
              </a:spcAft>
              <a:buClr>
                <a:srgbClr val="002060"/>
              </a:buClr>
              <a:buSzPct val="135000"/>
              <a:buFont typeface="+mj-lt"/>
              <a:buAutoNum type="arabicPeriod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Personnels R&amp;D en CDI, présents dans les effectifs au 31/12/2019, avec période d'essai validée à l'exclusion des doctorants salariés de l’entreprise bénéficiant d’une convention CIFRE et des dirigeants d’entreprise</a:t>
            </a:r>
          </a:p>
          <a:p>
            <a:pPr marL="342900" indent="-342900" algn="just">
              <a:buClr>
                <a:srgbClr val="002060"/>
              </a:buClr>
              <a:buSzPct val="135000"/>
              <a:buFont typeface="+mj-lt"/>
              <a:buAutoNum type="arabicPeriod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Ingénieurs et diplômés de Master en CDI, présents dans les effectifs au 31/12/2019, avec période d'essai validée et ayant reçu un avis favorable de l’École doctorale de rattachement</a:t>
            </a:r>
          </a:p>
          <a:p>
            <a:pPr algn="ctr"/>
            <a:endParaRPr lang="fr-FR" sz="1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672273" y="3944361"/>
            <a:ext cx="4615543" cy="3031599"/>
          </a:xfrm>
          <a:prstGeom prst="rect">
            <a:avLst/>
          </a:prstGeom>
          <a:noFill/>
          <a:ln w="57150">
            <a:solidFill>
              <a:srgbClr val="BBE5CE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fr-FR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actions possibles</a:t>
            </a:r>
          </a:p>
          <a:p>
            <a:pPr marL="342900" indent="-342900" algn="just">
              <a:spcAft>
                <a:spcPts val="600"/>
              </a:spcAft>
              <a:buClr>
                <a:srgbClr val="002060"/>
              </a:buClr>
              <a:buSzPct val="135000"/>
              <a:buFont typeface="+mj-lt"/>
              <a:buAutoNum type="arabicPeriod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Mise à disposition de salariés, à temps incomplet (~80%), au sein d’un laboratoire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CNRS,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pour 12 à 24 mois</a:t>
            </a:r>
          </a:p>
          <a:p>
            <a:pPr marL="342900" indent="-342900" algn="just">
              <a:buClr>
                <a:srgbClr val="002060"/>
              </a:buClr>
              <a:buSzPct val="135000"/>
              <a:buFont typeface="+mj-lt"/>
              <a:buAutoNum type="arabicPeriod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Mise à disposition de salariés d’entreprise s’engageant dans une formation doctorale réalisée à temps partiel (~50%) dans un laboratoire CNRS, pour 36 mois</a:t>
            </a:r>
          </a:p>
          <a:p>
            <a:pPr algn="ctr"/>
            <a:endParaRPr lang="fr-FR" sz="1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672273" y="9539073"/>
            <a:ext cx="4615543" cy="3031599"/>
          </a:xfrm>
          <a:prstGeom prst="rect">
            <a:avLst/>
          </a:prstGeom>
          <a:noFill/>
          <a:ln w="57150">
            <a:solidFill>
              <a:srgbClr val="BBE5CE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fr-FR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actions possibles</a:t>
            </a:r>
          </a:p>
          <a:p>
            <a:pPr marL="342900" indent="-342900" algn="just">
              <a:spcAft>
                <a:spcPts val="600"/>
              </a:spcAft>
              <a:buClr>
                <a:srgbClr val="002060"/>
              </a:buClr>
              <a:buSzPct val="135000"/>
              <a:buFont typeface="+mj-lt"/>
              <a:buAutoNum type="arabicPeriod" startAt="3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Recrutement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de jeunes diplômés (Bac+5) par le CNRS pour 12 à 24 mois avec accueil à temps partiel (min 50%) en entreprise</a:t>
            </a:r>
          </a:p>
          <a:p>
            <a:pPr marL="342900" indent="-342900" algn="just">
              <a:buClr>
                <a:srgbClr val="002060"/>
              </a:buClr>
              <a:buSzPct val="135000"/>
              <a:buFont typeface="+mj-lt"/>
              <a:buAutoNum type="arabicPeriod" startAt="3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Recrutement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de jeunes docteurs (Bac+8) par le CNRS pour 12 à 24 mois avec accueil à temps partiel (min 50%) en entreprise</a:t>
            </a:r>
          </a:p>
          <a:p>
            <a:pPr algn="ctr"/>
            <a:endParaRPr lang="fr-FR" sz="1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5957498" y="10093070"/>
            <a:ext cx="5308110" cy="1923604"/>
          </a:xfrm>
          <a:prstGeom prst="rect">
            <a:avLst/>
          </a:prstGeom>
          <a:noFill/>
          <a:ln w="57150">
            <a:solidFill>
              <a:srgbClr val="BBE5CE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fr-FR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jeunes diplômés concernés</a:t>
            </a:r>
          </a:p>
          <a:p>
            <a:pPr marL="342900" indent="-342900" algn="just">
              <a:spcAft>
                <a:spcPts val="600"/>
              </a:spcAft>
              <a:buClr>
                <a:srgbClr val="002060"/>
              </a:buClr>
              <a:buSzPct val="135000"/>
              <a:buFont typeface="+mj-lt"/>
              <a:buAutoNum type="arabicPeriod" startAt="3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Titulaires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d'un diplôme de grade Master obtenu durant les années 2019, 2020 et 2021</a:t>
            </a: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Clr>
                <a:srgbClr val="002060"/>
              </a:buClr>
              <a:buSzPct val="135000"/>
              <a:buFont typeface="+mj-lt"/>
              <a:buAutoNum type="arabicPeriod" startAt="3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Titulaires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d'un Doctorat obtenu durant les années 2019, 2020 et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26663" y="15175238"/>
            <a:ext cx="5819792" cy="512148"/>
          </a:xfrm>
          <a:prstGeom prst="rect">
            <a:avLst/>
          </a:prstGeom>
          <a:solidFill>
            <a:srgbClr val="BBE5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dirty="0" smtClean="0">
                <a:solidFill>
                  <a:srgbClr val="002060"/>
                </a:solidFill>
              </a:rPr>
              <a:t>Tél </a:t>
            </a:r>
            <a:r>
              <a:rPr lang="fr-FR" sz="2400" dirty="0" smtClean="0">
                <a:solidFill>
                  <a:srgbClr val="002060"/>
                </a:solidFill>
              </a:rPr>
              <a:t>:    04 72 44 56 41</a:t>
            </a:r>
            <a:endParaRPr lang="fr-FR" sz="2400" dirty="0">
              <a:solidFill>
                <a:srgbClr val="00206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20232" y="15175238"/>
            <a:ext cx="5781009" cy="512148"/>
          </a:xfrm>
          <a:prstGeom prst="rect">
            <a:avLst/>
          </a:prstGeom>
          <a:solidFill>
            <a:srgbClr val="BBE5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dirty="0" smtClean="0">
                <a:solidFill>
                  <a:srgbClr val="002060"/>
                </a:solidFill>
              </a:rPr>
              <a:t>Mail </a:t>
            </a:r>
            <a:r>
              <a:rPr lang="fr-FR" sz="2400" dirty="0">
                <a:solidFill>
                  <a:srgbClr val="002060"/>
                </a:solidFill>
              </a:rPr>
              <a:t>:     </a:t>
            </a:r>
            <a:r>
              <a:rPr lang="fr-FR" sz="2400" dirty="0" smtClean="0">
                <a:solidFill>
                  <a:srgbClr val="002060"/>
                </a:solidFill>
                <a:hlinkClick r:id="rId4"/>
              </a:rPr>
              <a:t>DR07.Spv@cnrs.fr</a:t>
            </a:r>
            <a:r>
              <a:rPr lang="fr-FR" sz="2400" dirty="0" smtClean="0">
                <a:solidFill>
                  <a:srgbClr val="002060"/>
                </a:solidFill>
              </a:rPr>
              <a:t> </a:t>
            </a:r>
            <a:endParaRPr lang="fr-FR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1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1368</TotalTime>
  <Words>729</Words>
  <Application>Microsoft Office PowerPoint</Application>
  <PresentationFormat>Personnalisé</PresentationFormat>
  <Paragraphs>50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Olivier BIGNOLAIS</dc:creator>
  <cp:lastModifiedBy>DUPLAT Denis</cp:lastModifiedBy>
  <cp:revision>98</cp:revision>
  <dcterms:created xsi:type="dcterms:W3CDTF">2021-07-07T07:30:12Z</dcterms:created>
  <dcterms:modified xsi:type="dcterms:W3CDTF">2021-08-12T15:53:35Z</dcterms:modified>
</cp:coreProperties>
</file>